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9" r:id="rId6"/>
    <p:sldId id="297" r:id="rId7"/>
    <p:sldId id="264" r:id="rId8"/>
    <p:sldId id="263" r:id="rId9"/>
    <p:sldId id="267" r:id="rId10"/>
    <p:sldId id="265" r:id="rId11"/>
    <p:sldId id="266" r:id="rId12"/>
    <p:sldId id="268" r:id="rId13"/>
    <p:sldId id="269" r:id="rId14"/>
    <p:sldId id="258" r:id="rId15"/>
    <p:sldId id="270" r:id="rId16"/>
    <p:sldId id="275" r:id="rId17"/>
    <p:sldId id="287" r:id="rId18"/>
    <p:sldId id="271" r:id="rId19"/>
    <p:sldId id="272" r:id="rId20"/>
    <p:sldId id="273" r:id="rId21"/>
    <p:sldId id="274" r:id="rId22"/>
    <p:sldId id="281" r:id="rId23"/>
    <p:sldId id="286" r:id="rId24"/>
    <p:sldId id="284" r:id="rId25"/>
    <p:sldId id="285" r:id="rId26"/>
    <p:sldId id="282" r:id="rId27"/>
    <p:sldId id="280" r:id="rId28"/>
    <p:sldId id="279" r:id="rId29"/>
    <p:sldId id="276" r:id="rId30"/>
    <p:sldId id="277" r:id="rId31"/>
    <p:sldId id="278" r:id="rId32"/>
    <p:sldId id="288" r:id="rId33"/>
    <p:sldId id="293" r:id="rId34"/>
    <p:sldId id="289" r:id="rId35"/>
    <p:sldId id="291" r:id="rId36"/>
    <p:sldId id="292" r:id="rId37"/>
    <p:sldId id="300" r:id="rId38"/>
    <p:sldId id="290" r:id="rId39"/>
    <p:sldId id="294" r:id="rId40"/>
    <p:sldId id="296" r:id="rId41"/>
    <p:sldId id="295" r:id="rId42"/>
    <p:sldId id="298" r:id="rId43"/>
    <p:sldId id="302" r:id="rId44"/>
    <p:sldId id="30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1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38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89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70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65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19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85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2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19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6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5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81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7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62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72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3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A0C30-BADA-440B-828B-835C276EF906}" type="datetimeFigureOut">
              <a:rPr lang="it-IT" smtClean="0"/>
              <a:t>11/04/2023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8B5CD9-B7D6-43A4-A052-9B31455B95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22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heagricole.it/flex/cm/pages/ServeBLOB.php/L/IT/IDPagina/17236" TargetMode="External"/><Relationship Id="rId2" Type="http://schemas.openxmlformats.org/officeDocument/2006/relationships/hyperlink" Target="https://www.regione.lombardia.it/wps/portal/istituzionale/HP/DettaglioRedazionale/servizi-e-informazioni/Imprese/Imprese-agricole/Boschi-e-foreste/dovuta-diligenza/dovuta-diligenz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E3468-6C67-AC52-5C60-9A5BF02A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4200" dirty="0"/>
              <a:t>L’applicazione del regolamento n.995/2010</a:t>
            </a:r>
            <a:br>
              <a:rPr lang="it-IT" sz="4200" dirty="0"/>
            </a:br>
            <a:endParaRPr lang="it-IT" sz="4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21501A-D32D-7D5B-E752-038999569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98903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2000" dirty="0"/>
              <a:t>EUTR «EUROPEAN TIMBER REGULATION» - </a:t>
            </a:r>
            <a:r>
              <a:rPr lang="it-IT" sz="2000" i="1" dirty="0"/>
              <a:t>DOVUTA DILIGENZA NELLA FILIERA DEL LEGNO</a:t>
            </a:r>
          </a:p>
          <a:p>
            <a:pPr algn="l">
              <a:lnSpc>
                <a:spcPct val="90000"/>
              </a:lnSpc>
            </a:pPr>
            <a:r>
              <a:rPr lang="it-IT" sz="1100" i="1" dirty="0"/>
              <a:t>Dott.ssa NOCELLA GIULIA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270CA2-D985-FE86-8E18-F83C2B798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747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97145DD-F99D-9F7E-C03A-73070362D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" r="3" b="3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2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B72247-6E25-E0DD-2739-D21F155B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dirty="0">
                <a:solidFill>
                  <a:srgbClr val="92D050"/>
                </a:solidFill>
              </a:rPr>
              <a:t>Soggetti coinvolti nell’applicazione del regolamento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69EAB-09C2-F21C-2276-E0F76929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FC0B0A-BD5C-87A8-6B04-CED14AAC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72" y="1530483"/>
            <a:ext cx="6075254" cy="3797033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49D322D8-0D13-9554-FE90-65E4D9D85915}"/>
              </a:ext>
            </a:extLst>
          </p:cNvPr>
          <p:cNvSpPr/>
          <p:nvPr/>
        </p:nvSpPr>
        <p:spPr>
          <a:xfrm>
            <a:off x="5909217" y="4297104"/>
            <a:ext cx="2251110" cy="524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48665B1-C398-7070-AB34-263137A4A0F6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7830660" y="4744603"/>
            <a:ext cx="1872584" cy="10881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1071DD-7B54-E6F7-5F2F-E09D62815E69}"/>
              </a:ext>
            </a:extLst>
          </p:cNvPr>
          <p:cNvSpPr txBox="1"/>
          <p:nvPr/>
        </p:nvSpPr>
        <p:spPr>
          <a:xfrm>
            <a:off x="8189936" y="5851543"/>
            <a:ext cx="318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PRESTAZIONE DI SERVIZIO OCCASIONALI – APPALTI - CONTOTERZISMO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88344D-B4C8-428D-27B0-0CA6087710FD}"/>
              </a:ext>
            </a:extLst>
          </p:cNvPr>
          <p:cNvSpPr txBox="1"/>
          <p:nvPr/>
        </p:nvSpPr>
        <p:spPr>
          <a:xfrm>
            <a:off x="5877136" y="151913"/>
            <a:ext cx="6102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vende gli alberi “in piedi”, non soggetti a EUTR</a:t>
            </a:r>
          </a:p>
          <a:p>
            <a:r>
              <a:rPr lang="it-IT" dirty="0"/>
              <a:t>LA PROPRIETA’ VENDE IL VALORE DEL SOPRASSUOLO, NON IL LEGNAME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2F144D9-0091-0A8B-BC44-31B2565A467B}"/>
              </a:ext>
            </a:extLst>
          </p:cNvPr>
          <p:cNvCxnSpPr/>
          <p:nvPr/>
        </p:nvCxnSpPr>
        <p:spPr>
          <a:xfrm flipV="1">
            <a:off x="6331429" y="1024349"/>
            <a:ext cx="703343" cy="652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C80457-8311-F018-2CD2-5F903639BD74}"/>
              </a:ext>
            </a:extLst>
          </p:cNvPr>
          <p:cNvSpPr txBox="1"/>
          <p:nvPr/>
        </p:nvSpPr>
        <p:spPr>
          <a:xfrm>
            <a:off x="673754" y="2774423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u="sng" dirty="0">
                <a:solidFill>
                  <a:schemeClr val="bg1"/>
                </a:solidFill>
              </a:rPr>
              <a:t> OPERATORE</a:t>
            </a:r>
            <a:r>
              <a:rPr lang="it-IT" sz="1500" dirty="0">
                <a:solidFill>
                  <a:schemeClr val="bg1"/>
                </a:solidFill>
              </a:rPr>
              <a:t>: persona fisica o giuridica che immette per la prima volta sul mercato europeo materiale legnoso e prodotti da esso derivati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it-IT" sz="15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dirty="0">
                <a:solidFill>
                  <a:schemeClr val="bg1"/>
                </a:solidFill>
              </a:rPr>
              <a:t> </a:t>
            </a:r>
            <a:r>
              <a:rPr lang="it-IT" sz="1500" u="sng" dirty="0">
                <a:solidFill>
                  <a:schemeClr val="bg1"/>
                </a:solidFill>
              </a:rPr>
              <a:t>COMMERCIANTE:</a:t>
            </a:r>
            <a:r>
              <a:rPr lang="it-IT" sz="1500" dirty="0">
                <a:solidFill>
                  <a:schemeClr val="bg1"/>
                </a:solidFill>
              </a:rPr>
              <a:t> persona fisica o giuridica che, nell’ambito di un’attività commerciale, vende o acquista legno e prodotti da esso derivati già immessi sul mercato</a:t>
            </a:r>
          </a:p>
        </p:txBody>
      </p:sp>
    </p:spTree>
    <p:extLst>
      <p:ext uri="{BB962C8B-B14F-4D97-AF65-F5344CB8AC3E}">
        <p14:creationId xmlns:p14="http://schemas.microsoft.com/office/powerpoint/2010/main" val="276748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9B88EC-D670-4C5D-6821-574642C3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057" y="1997304"/>
            <a:ext cx="6342882" cy="3139726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69EAB-09C2-F21C-2276-E0F769299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B5B8FA8-6FD9-529C-EE9D-4AB60E897362}"/>
              </a:ext>
            </a:extLst>
          </p:cNvPr>
          <p:cNvSpPr txBox="1">
            <a:spLocks/>
          </p:cNvSpPr>
          <p:nvPr/>
        </p:nvSpPr>
        <p:spPr>
          <a:xfrm>
            <a:off x="646697" y="621696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it-IT" sz="4000" dirty="0">
                <a:solidFill>
                  <a:srgbClr val="92D050"/>
                </a:solidFill>
              </a:rPr>
              <a:t>Soggetti coinvolti nell’applicazione del regolamento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B65034-895E-B265-270F-2651661B691A}"/>
              </a:ext>
            </a:extLst>
          </p:cNvPr>
          <p:cNvSpPr txBox="1"/>
          <p:nvPr/>
        </p:nvSpPr>
        <p:spPr>
          <a:xfrm>
            <a:off x="673754" y="2774423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u="sng" dirty="0">
                <a:solidFill>
                  <a:schemeClr val="bg1"/>
                </a:solidFill>
              </a:rPr>
              <a:t> OPERATORE</a:t>
            </a:r>
            <a:r>
              <a:rPr lang="it-IT" sz="1500" dirty="0">
                <a:solidFill>
                  <a:schemeClr val="bg1"/>
                </a:solidFill>
              </a:rPr>
              <a:t>: persona fisica o giuridica che immette per la prima volta sul mercato europeo materiale legnoso e prodotti da esso derivati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it-IT" sz="15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dirty="0">
                <a:solidFill>
                  <a:schemeClr val="bg1"/>
                </a:solidFill>
              </a:rPr>
              <a:t> </a:t>
            </a:r>
            <a:r>
              <a:rPr lang="it-IT" sz="1500" u="sng" dirty="0">
                <a:solidFill>
                  <a:schemeClr val="bg1"/>
                </a:solidFill>
              </a:rPr>
              <a:t>COMMERCIANTE:</a:t>
            </a:r>
            <a:r>
              <a:rPr lang="it-IT" sz="1500" dirty="0">
                <a:solidFill>
                  <a:schemeClr val="bg1"/>
                </a:solidFill>
              </a:rPr>
              <a:t> persona fisica o giuridica che, nell’ambito di un’attività commerciale, vende o acquista legno e prodotti da esso derivati già immessi sul mercato</a:t>
            </a:r>
          </a:p>
        </p:txBody>
      </p:sp>
    </p:spTree>
    <p:extLst>
      <p:ext uri="{BB962C8B-B14F-4D97-AF65-F5344CB8AC3E}">
        <p14:creationId xmlns:p14="http://schemas.microsoft.com/office/powerpoint/2010/main" val="3112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69EAB-09C2-F21C-2276-E0F76929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B5B8FA8-6FD9-529C-EE9D-4AB60E897362}"/>
              </a:ext>
            </a:extLst>
          </p:cNvPr>
          <p:cNvSpPr txBox="1">
            <a:spLocks/>
          </p:cNvSpPr>
          <p:nvPr/>
        </p:nvSpPr>
        <p:spPr>
          <a:xfrm>
            <a:off x="646697" y="621696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it-IT" sz="4000" dirty="0">
                <a:solidFill>
                  <a:srgbClr val="92D050"/>
                </a:solidFill>
              </a:rPr>
              <a:t>Soggetti coinvolti nell’applicazione del regolamento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9387CE-7586-D6D5-D582-8342A3CE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515" y="1628492"/>
            <a:ext cx="6077539" cy="3601009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90F151E3-5F96-4C8E-58B3-7A4EF97D596B}"/>
              </a:ext>
            </a:extLst>
          </p:cNvPr>
          <p:cNvSpPr/>
          <p:nvPr/>
        </p:nvSpPr>
        <p:spPr>
          <a:xfrm>
            <a:off x="5909217" y="4297104"/>
            <a:ext cx="2251110" cy="524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D8FB44B-802A-3085-0F21-4FCB4BDEB1E3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7830660" y="4744603"/>
            <a:ext cx="1872584" cy="10881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E6B110-5F61-DC24-94AF-79992E2E32E6}"/>
              </a:ext>
            </a:extLst>
          </p:cNvPr>
          <p:cNvSpPr txBox="1"/>
          <p:nvPr/>
        </p:nvSpPr>
        <p:spPr>
          <a:xfrm>
            <a:off x="8189936" y="5851543"/>
            <a:ext cx="318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PRESTAZIONE DI SERVIZIO OCCASIONALI – APPALTI - CONTOTERZISMO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CD0F504-9515-DAB2-B46C-FDB1378BDAB2}"/>
              </a:ext>
            </a:extLst>
          </p:cNvPr>
          <p:cNvCxnSpPr/>
          <p:nvPr/>
        </p:nvCxnSpPr>
        <p:spPr>
          <a:xfrm flipV="1">
            <a:off x="6331429" y="1024349"/>
            <a:ext cx="703343" cy="652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89D7B1-1C2E-37BC-ED2C-05A029C7EA1F}"/>
              </a:ext>
            </a:extLst>
          </p:cNvPr>
          <p:cNvSpPr txBox="1"/>
          <p:nvPr/>
        </p:nvSpPr>
        <p:spPr>
          <a:xfrm>
            <a:off x="7034772" y="401782"/>
            <a:ext cx="430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trasferimento della proprietà si verifica tuttavia dopo l’abbattimento, a misurazione (in volume o peso) dei vari assortimenti, ricavati approvata dalle parti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87EFE3A-3E82-5AC8-9C2F-79C4FAC2300F}"/>
              </a:ext>
            </a:extLst>
          </p:cNvPr>
          <p:cNvSpPr txBox="1"/>
          <p:nvPr/>
        </p:nvSpPr>
        <p:spPr>
          <a:xfrm>
            <a:off x="673754" y="2774423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u="sng" dirty="0">
                <a:solidFill>
                  <a:schemeClr val="bg1"/>
                </a:solidFill>
              </a:rPr>
              <a:t> OPERATORE</a:t>
            </a:r>
            <a:r>
              <a:rPr lang="it-IT" sz="1500" dirty="0">
                <a:solidFill>
                  <a:schemeClr val="bg1"/>
                </a:solidFill>
              </a:rPr>
              <a:t>: persona fisica o giuridica che immette per la prima volta sul mercato europeo materiale legnoso e prodotti da esso derivati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it-IT" sz="15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dirty="0">
                <a:solidFill>
                  <a:schemeClr val="bg1"/>
                </a:solidFill>
              </a:rPr>
              <a:t> </a:t>
            </a:r>
            <a:r>
              <a:rPr lang="it-IT" sz="1500" u="sng" dirty="0">
                <a:solidFill>
                  <a:schemeClr val="bg1"/>
                </a:solidFill>
              </a:rPr>
              <a:t>COMMERCIANTE:</a:t>
            </a:r>
            <a:r>
              <a:rPr lang="it-IT" sz="1500" dirty="0">
                <a:solidFill>
                  <a:schemeClr val="bg1"/>
                </a:solidFill>
              </a:rPr>
              <a:t> persona fisica o giuridica che, nell’ambito di un’attività commerciale, vende o acquista legno e prodotti da esso derivati già immessi sul mercato</a:t>
            </a:r>
          </a:p>
        </p:txBody>
      </p:sp>
    </p:spTree>
    <p:extLst>
      <p:ext uri="{BB962C8B-B14F-4D97-AF65-F5344CB8AC3E}">
        <p14:creationId xmlns:p14="http://schemas.microsoft.com/office/powerpoint/2010/main" val="417965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69EAB-09C2-F21C-2276-E0F76929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600DA5-F9C6-A961-2C32-3B03DDD38119}"/>
              </a:ext>
            </a:extLst>
          </p:cNvPr>
          <p:cNvSpPr txBox="1"/>
          <p:nvPr/>
        </p:nvSpPr>
        <p:spPr>
          <a:xfrm>
            <a:off x="673754" y="2774423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u="sng" dirty="0">
                <a:solidFill>
                  <a:schemeClr val="bg1"/>
                </a:solidFill>
              </a:rPr>
              <a:t> OPERATORE</a:t>
            </a:r>
            <a:r>
              <a:rPr lang="it-IT" sz="1500" dirty="0">
                <a:solidFill>
                  <a:schemeClr val="bg1"/>
                </a:solidFill>
              </a:rPr>
              <a:t>: persona fisica o giuridica che immette per la prima volta sul mercato europeo materiale legnoso e prodotti da esso derivati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it-IT" sz="15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dirty="0">
                <a:solidFill>
                  <a:schemeClr val="bg1"/>
                </a:solidFill>
              </a:rPr>
              <a:t> </a:t>
            </a:r>
            <a:r>
              <a:rPr lang="it-IT" sz="1500" u="sng" dirty="0">
                <a:solidFill>
                  <a:schemeClr val="bg1"/>
                </a:solidFill>
              </a:rPr>
              <a:t>COMMERCIANTE:</a:t>
            </a:r>
            <a:r>
              <a:rPr lang="it-IT" sz="1500" dirty="0">
                <a:solidFill>
                  <a:schemeClr val="bg1"/>
                </a:solidFill>
              </a:rPr>
              <a:t> persona fisica o giuridica che, nell’ambito di un’attività commerciale, vende o acquista legno e prodotti da esso derivati già immessi sul mercato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5B8FA8-6FD9-529C-EE9D-4AB60E897362}"/>
              </a:ext>
            </a:extLst>
          </p:cNvPr>
          <p:cNvSpPr txBox="1">
            <a:spLocks/>
          </p:cNvSpPr>
          <p:nvPr/>
        </p:nvSpPr>
        <p:spPr>
          <a:xfrm>
            <a:off x="646697" y="621696"/>
            <a:ext cx="4203045" cy="1375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it-IT" sz="4000" dirty="0">
                <a:solidFill>
                  <a:srgbClr val="92D050"/>
                </a:solidFill>
              </a:rPr>
              <a:t>Soggetti coinvolti nell’applicazione del regolamento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9E1AE7-E104-CF93-E4B6-B24DD43C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96" y="1927805"/>
            <a:ext cx="6447528" cy="35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99699-D2E1-A132-9907-614F5D77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RICAPITOLANDO … Chi non è soggetto?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FF61EF-4B8E-602F-05AD-4665026C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Chi utilizza direttamente il legname tagliato senza immetterlo sul mercato (es. uso familiare / autoconsumo)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Coloro che effettuano tagli a </a:t>
            </a:r>
            <a:r>
              <a:rPr lang="it-IT" sz="2000" dirty="0" err="1"/>
              <a:t>contoterzi</a:t>
            </a:r>
            <a:r>
              <a:rPr lang="it-IT" sz="2000" dirty="0"/>
              <a:t> (SERVIZI) senza immettere direttamente materiale sul mercato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Al materiale che viene smaltito come rifiuto (p.e. manutenzione verde urbano o abbattimenti di piante colpite da patologie per le quali è necessario smaltire il legname come rifiuto)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7E5AB3-41BD-8117-0AC4-A2899EE4C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70431-3EEA-7577-2C20-F790FF8A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OPERATORI - OBBLIGHI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8F4748-225B-1C01-9E14-16D63F0B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845300" cy="3880773"/>
          </a:xfrm>
        </p:spPr>
        <p:txBody>
          <a:bodyPr/>
          <a:lstStyle/>
          <a:p>
            <a:r>
              <a:rPr lang="it-IT" sz="2500" dirty="0"/>
              <a:t>NON IMMETTERE MATERIALE ILLEGALE SUL MERCATO</a:t>
            </a:r>
          </a:p>
          <a:p>
            <a:r>
              <a:rPr lang="it-IT" sz="2500" dirty="0"/>
              <a:t>ADOTTARE SISTEMA DI DOVUTA DILIGENZA</a:t>
            </a:r>
          </a:p>
          <a:p>
            <a:r>
              <a:rPr lang="it-IT" sz="2500" dirty="0"/>
              <a:t>VERIFICA PERIODICA DEL BUON FUNZIONAMENTO DEL SISTEMA</a:t>
            </a:r>
          </a:p>
          <a:p>
            <a:r>
              <a:rPr lang="it-IT" sz="2500" dirty="0"/>
              <a:t>GARANTIRE L’ACCESSO ALLE INFORMAZIONI</a:t>
            </a:r>
          </a:p>
          <a:p>
            <a:pPr lvl="1"/>
            <a:r>
              <a:rPr lang="it-IT" i="1" dirty="0"/>
              <a:t>«…Le informazioni concernenti le modalità di approvvigionamento di legno e prodotti da esso derivati da parte dell'Operatore …, devono essere </a:t>
            </a:r>
            <a:r>
              <a:rPr lang="it-IT" b="1" i="1" dirty="0"/>
              <a:t>documentate in appositi registri </a:t>
            </a:r>
            <a:r>
              <a:rPr lang="it-IT" i="1" dirty="0"/>
              <a:t>da </a:t>
            </a:r>
            <a:r>
              <a:rPr lang="it-IT" b="1" i="1" dirty="0"/>
              <a:t>conservare per almeno cinque anni</a:t>
            </a:r>
            <a:r>
              <a:rPr lang="it-IT" i="1" dirty="0"/>
              <a:t>, che l'Autorità Competente può richiedere di consultare in caso di controlli.»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C240BB-DEEA-A79E-5A91-D5643DE59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2" name="Group 412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23" name="Straight Connector 412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4" name="Straight Connector 412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2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2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27" name="Isosceles Triangle 412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2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2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3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31" name="Isosceles Triangle 413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32" name="Isosceles Triangle 413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34" name="Rectangle 4133">
            <a:extLst>
              <a:ext uri="{FF2B5EF4-FFF2-40B4-BE49-F238E27FC236}">
                <a16:creationId xmlns:a16="http://schemas.microsoft.com/office/drawing/2014/main" id="{F8C142A9-7145-49A3-904E-C94D67519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 descr="Interno di magazzino scuro">
            <a:extLst>
              <a:ext uri="{FF2B5EF4-FFF2-40B4-BE49-F238E27FC236}">
                <a16:creationId xmlns:a16="http://schemas.microsoft.com/office/drawing/2014/main" id="{5095BC70-7A3B-C410-E09F-03D09CC87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53" r="6665"/>
          <a:stretch/>
        </p:blipFill>
        <p:spPr>
          <a:xfrm>
            <a:off x="-3" y="27"/>
            <a:ext cx="9141744" cy="685800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98" name="Picture 2" descr="GDPR e registro delle attività di trattamento: tutte le info">
            <a:extLst>
              <a:ext uri="{FF2B5EF4-FFF2-40B4-BE49-F238E27FC236}">
                <a16:creationId xmlns:a16="http://schemas.microsoft.com/office/drawing/2014/main" id="{AF1A1F5A-332D-DAE2-9AF8-8A266E4B1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r="44743"/>
          <a:stretch/>
        </p:blipFill>
        <p:spPr bwMode="auto">
          <a:xfrm>
            <a:off x="5790355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6" name="Freeform: Shape 4135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159084B-A13A-6712-96CB-DD537A04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33" y="3011476"/>
            <a:ext cx="7289962" cy="18552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5000" b="1" dirty="0"/>
              <a:t>MODALITA’ OPERATIVE</a:t>
            </a:r>
            <a:r>
              <a:rPr lang="en-US" sz="5000" dirty="0"/>
              <a:t>: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TENUTA DEL REGISTRO DI </a:t>
            </a:r>
            <a:r>
              <a:rPr lang="en-US" sz="3500" i="1" dirty="0" err="1"/>
              <a:t>Dovuta</a:t>
            </a:r>
            <a:r>
              <a:rPr lang="en-US" sz="3500" i="1" dirty="0"/>
              <a:t> </a:t>
            </a:r>
            <a:r>
              <a:rPr lang="en-US" sz="3500" i="1" dirty="0" err="1"/>
              <a:t>Diligenza</a:t>
            </a:r>
            <a:br>
              <a:rPr lang="en-US" sz="3500" i="1" dirty="0"/>
            </a:br>
            <a:br>
              <a:rPr lang="en-US" sz="3500" i="1" dirty="0"/>
            </a:br>
            <a:br>
              <a:rPr lang="en-US" sz="3500" i="1" dirty="0"/>
            </a:br>
            <a:r>
              <a:rPr lang="en-US" sz="2000" i="1" dirty="0" err="1"/>
              <a:t>Linee</a:t>
            </a:r>
            <a:r>
              <a:rPr lang="en-US" sz="2000" i="1" dirty="0"/>
              <a:t> </a:t>
            </a:r>
            <a:r>
              <a:rPr lang="en-US" sz="2000" i="1" dirty="0" err="1"/>
              <a:t>guida</a:t>
            </a:r>
            <a:r>
              <a:rPr lang="en-US" sz="2000" i="1" dirty="0"/>
              <a:t> </a:t>
            </a:r>
            <a:r>
              <a:rPr lang="en-US" sz="2000" i="1" dirty="0" err="1"/>
              <a:t>Regione</a:t>
            </a:r>
            <a:r>
              <a:rPr lang="en-US" sz="2000" i="1" dirty="0"/>
              <a:t> </a:t>
            </a:r>
            <a:r>
              <a:rPr lang="en-US" sz="2000" i="1" dirty="0" err="1"/>
              <a:t>Lombardia</a:t>
            </a:r>
            <a:r>
              <a:rPr lang="en-US" sz="2000" i="1" dirty="0"/>
              <a:t> - Piemonte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0EA50B-DCE4-9B26-6D2D-6EC26D402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4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FF2AC3-BC8F-9033-5FFE-D70B2EF0678D}"/>
              </a:ext>
            </a:extLst>
          </p:cNvPr>
          <p:cNvSpPr txBox="1"/>
          <p:nvPr/>
        </p:nvSpPr>
        <p:spPr>
          <a:xfrm>
            <a:off x="221672" y="457200"/>
            <a:ext cx="102800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Concetto alla base del sistema della tracciabilità del legno </a:t>
            </a:r>
          </a:p>
          <a:p>
            <a:endParaRPr lang="it-IT" sz="5000" dirty="0"/>
          </a:p>
          <a:p>
            <a:r>
              <a:rPr lang="it-IT" sz="3500" i="1" dirty="0"/>
              <a:t>E’ la tenuta di un 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di carico e scarico </a:t>
            </a:r>
            <a:r>
              <a:rPr lang="it-IT" sz="3500" i="1" dirty="0"/>
              <a:t>contenente informazioni utili all’identificazione della 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provenienza lecita </a:t>
            </a:r>
            <a:r>
              <a:rPr lang="it-IT" sz="3500" i="1" dirty="0"/>
              <a:t>del materiale immesso per la prima volta sul mercato europeo</a:t>
            </a:r>
          </a:p>
          <a:p>
            <a:endParaRPr lang="it-IT" sz="5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DD4436-65D9-AEE3-5B57-0402B22F4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EFBB09D-5B9D-7C38-76BE-36548B0C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18655"/>
            <a:ext cx="9103975" cy="1320800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MODALITA’ OPERATIVE</a:t>
            </a:r>
            <a:r>
              <a:rPr lang="it-IT" sz="4000" dirty="0"/>
              <a:t>:</a:t>
            </a:r>
            <a:br>
              <a:rPr lang="it-IT" dirty="0"/>
            </a:br>
            <a:r>
              <a:rPr lang="it-IT" dirty="0"/>
              <a:t>TENUTA DEL REGISTRO DI </a:t>
            </a:r>
            <a:r>
              <a:rPr lang="it-IT" i="1" dirty="0"/>
              <a:t>Dovuta Diligenza</a:t>
            </a:r>
            <a:br>
              <a:rPr lang="it-IT" i="1" dirty="0"/>
            </a:br>
            <a:r>
              <a:rPr lang="it-IT" i="1" dirty="0"/>
              <a:t>linee guida regione Lombardia - Piemonte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8385B4-E8DB-271C-5A36-A256A8FB4853}"/>
              </a:ext>
            </a:extLst>
          </p:cNvPr>
          <p:cNvSpPr txBox="1"/>
          <p:nvPr/>
        </p:nvSpPr>
        <p:spPr>
          <a:xfrm>
            <a:off x="677333" y="2149019"/>
            <a:ext cx="96843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/>
              <a:t>A. Identificazione dei lotti (frontespizio) e descrizione operatore FORESTALE</a:t>
            </a:r>
          </a:p>
          <a:p>
            <a:endParaRPr lang="it-IT" sz="3000" dirty="0"/>
          </a:p>
          <a:p>
            <a:r>
              <a:rPr lang="it-IT" sz="3000" dirty="0"/>
              <a:t>COME?</a:t>
            </a:r>
          </a:p>
          <a:p>
            <a:pPr marL="1828800" lvl="3" indent="-457200">
              <a:buFontTx/>
              <a:buChar char="-"/>
            </a:pPr>
            <a:r>
              <a:rPr lang="it-IT" sz="3000" dirty="0"/>
              <a:t>Istanza di taglio</a:t>
            </a:r>
          </a:p>
          <a:p>
            <a:pPr marL="1828800" lvl="3" indent="-457200">
              <a:buFontTx/>
              <a:buChar char="-"/>
            </a:pPr>
            <a:r>
              <a:rPr lang="it-IT" sz="3000" dirty="0"/>
              <a:t>Area di taglio/comune</a:t>
            </a:r>
          </a:p>
          <a:p>
            <a:pPr marL="1828800" lvl="3" indent="-457200">
              <a:buFontTx/>
              <a:buChar char="-"/>
            </a:pPr>
            <a:r>
              <a:rPr lang="it-IT" sz="3000" dirty="0"/>
              <a:t>IDENTIFICATIVO del Cantiere appalto</a:t>
            </a:r>
          </a:p>
          <a:p>
            <a:pPr marL="1828800" lvl="3" indent="-457200">
              <a:buFontTx/>
              <a:buChar char="-"/>
            </a:pPr>
            <a:r>
              <a:rPr lang="it-IT" sz="3000" dirty="0"/>
              <a:t>IDENTIFICATIVO del Cantiere manutenzione / servizi</a:t>
            </a:r>
          </a:p>
          <a:p>
            <a:pPr marL="1828800" lvl="3" indent="-457200">
              <a:buFontTx/>
              <a:buChar char="-"/>
            </a:pPr>
            <a:endParaRPr lang="it-IT" sz="3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5784DB-94DC-976D-6DB8-019738F5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21BDE7C-9324-8A7E-411D-0C48B0D0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90" y="247078"/>
            <a:ext cx="7306915" cy="5703556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C018E02A-3CA3-322A-C4B0-19F5B1886AF3}"/>
              </a:ext>
            </a:extLst>
          </p:cNvPr>
          <p:cNvSpPr/>
          <p:nvPr/>
        </p:nvSpPr>
        <p:spPr>
          <a:xfrm>
            <a:off x="309490" y="247078"/>
            <a:ext cx="2011679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CE64715-CD78-A6CF-6337-F30C42D60890}"/>
              </a:ext>
            </a:extLst>
          </p:cNvPr>
          <p:cNvCxnSpPr>
            <a:stCxn id="8" idx="6"/>
          </p:cNvCxnSpPr>
          <p:nvPr/>
        </p:nvCxnSpPr>
        <p:spPr>
          <a:xfrm>
            <a:off x="2321169" y="475678"/>
            <a:ext cx="5478940" cy="327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D900A0-EA7D-5963-05E9-3DECD965FB89}"/>
              </a:ext>
            </a:extLst>
          </p:cNvPr>
          <p:cNvSpPr txBox="1"/>
          <p:nvPr/>
        </p:nvSpPr>
        <p:spPr>
          <a:xfrm>
            <a:off x="7800109" y="415652"/>
            <a:ext cx="293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DEFINIZIONE dell’IDENTIFICATIVO DEL LOTTO DI TAGLIO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2A4C75B-7B26-F8AD-D314-6F02DB6F58CB}"/>
              </a:ext>
            </a:extLst>
          </p:cNvPr>
          <p:cNvCxnSpPr/>
          <p:nvPr/>
        </p:nvCxnSpPr>
        <p:spPr>
          <a:xfrm>
            <a:off x="5652655" y="475678"/>
            <a:ext cx="2923309" cy="1810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F7CFF39-65A4-4FA5-C006-CDB62543BAD1}"/>
              </a:ext>
            </a:extLst>
          </p:cNvPr>
          <p:cNvSpPr txBox="1"/>
          <p:nvPr/>
        </p:nvSpPr>
        <p:spPr>
          <a:xfrm>
            <a:off x="8700655" y="2286000"/>
            <a:ext cx="252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STAGIONE SILVANA IN CUI E’ STATO TAGLIATO IL MATERIALE LEGNOSO</a:t>
            </a:r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771444D0-A7EC-076F-AE72-D01DA9F055D8}"/>
              </a:ext>
            </a:extLst>
          </p:cNvPr>
          <p:cNvSpPr/>
          <p:nvPr/>
        </p:nvSpPr>
        <p:spPr>
          <a:xfrm>
            <a:off x="3768436" y="1233055"/>
            <a:ext cx="263237" cy="439189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5FC6FC9-B20D-D472-9B35-0B863F4F292B}"/>
              </a:ext>
            </a:extLst>
          </p:cNvPr>
          <p:cNvSpPr txBox="1"/>
          <p:nvPr/>
        </p:nvSpPr>
        <p:spPr>
          <a:xfrm>
            <a:off x="4142509" y="2574920"/>
            <a:ext cx="3657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/>
              <a:t>DATI AZIENDALI COMUNI AD OGNI LOTTO DI TAGLIO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BC37D95-CD95-32CE-8A68-ED70C3224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627D24-3269-B69A-5F51-202686C65A2F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Campo di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applicazione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Regolamento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(UE) 995/2010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9863E2-4EE6-3EB8-F837-29E853568F8A}"/>
              </a:ext>
            </a:extLst>
          </p:cNvPr>
          <p:cNvSpPr txBox="1"/>
          <p:nvPr/>
        </p:nvSpPr>
        <p:spPr>
          <a:xfrm>
            <a:off x="677334" y="2160589"/>
            <a:ext cx="5220430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ESECUTIVO DAL 2013</a:t>
            </a:r>
          </a:p>
          <a:p>
            <a:pPr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CHI SI APPLICA?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quasi tutti i materiali legnosi che vengono immessi sul mercato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prescindere dalla loro origine e dai loro assortimenti (massiccio, segati, pannelli, pasta di carta, ecc.)</a:t>
            </a:r>
          </a:p>
        </p:txBody>
      </p:sp>
      <p:pic>
        <p:nvPicPr>
          <p:cNvPr id="1026" name="Picture 2" descr="Le proposte rifiutate per la bandiera dell'Europa">
            <a:extLst>
              <a:ext uri="{FF2B5EF4-FFF2-40B4-BE49-F238E27FC236}">
                <a16:creationId xmlns:a16="http://schemas.microsoft.com/office/drawing/2014/main" id="{C7E1BFA5-2C63-3368-499E-BEA000557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5" r="28866" b="-1"/>
          <a:stretch/>
        </p:blipFill>
        <p:spPr bwMode="auto">
          <a:xfrm>
            <a:off x="6127951" y="2159000"/>
            <a:ext cx="3145536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710AFD-1EFA-7E33-2D78-23738A07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6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45D079-DB55-81D7-1D67-10C708FC1711}"/>
              </a:ext>
            </a:extLst>
          </p:cNvPr>
          <p:cNvSpPr txBox="1"/>
          <p:nvPr/>
        </p:nvSpPr>
        <p:spPr>
          <a:xfrm>
            <a:off x="677333" y="3529548"/>
            <a:ext cx="9684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it-IT" sz="3000" dirty="0"/>
              <a:t>B. dichiarazione degli allegati presenti nella documentazione inerente il lotto</a:t>
            </a:r>
          </a:p>
          <a:p>
            <a:endParaRPr lang="it-IT" sz="3000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677300E-5D96-AF73-C02D-0BE08E04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03975" cy="1320800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MODALITA’ OPERATIVE</a:t>
            </a:r>
            <a:r>
              <a:rPr lang="it-IT" sz="4000" dirty="0"/>
              <a:t>:</a:t>
            </a:r>
            <a:br>
              <a:rPr lang="it-IT" dirty="0"/>
            </a:br>
            <a:r>
              <a:rPr lang="it-IT" dirty="0"/>
              <a:t>TENUTA DEL REGISTRO DI </a:t>
            </a:r>
            <a:r>
              <a:rPr lang="it-IT" i="1" dirty="0"/>
              <a:t>Dovuta Diligenza</a:t>
            </a:r>
            <a:br>
              <a:rPr lang="it-IT" i="1" dirty="0"/>
            </a:br>
            <a:r>
              <a:rPr lang="it-IT" i="1" dirty="0"/>
              <a:t>linee guida regione Lombardia - Piemonte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C2CF3C2-5922-52FB-29FD-2A86793D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BE8D66-5158-0F57-B46E-0B2B602F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17" y="1430189"/>
            <a:ext cx="10513566" cy="39976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A16874-EAB4-E07A-52C0-682C0D69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5ABA13-87A3-CBE3-992F-453186D735BE}"/>
              </a:ext>
            </a:extLst>
          </p:cNvPr>
          <p:cNvSpPr txBox="1"/>
          <p:nvPr/>
        </p:nvSpPr>
        <p:spPr>
          <a:xfrm>
            <a:off x="1233055" y="471055"/>
            <a:ext cx="8492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chemeClr val="bg1">
                    <a:lumMod val="65000"/>
                  </a:schemeClr>
                </a:solidFill>
              </a:rPr>
              <a:t>NON SEMPRE TUTTI NECESSARI</a:t>
            </a:r>
          </a:p>
        </p:txBody>
      </p:sp>
    </p:spTree>
    <p:extLst>
      <p:ext uri="{BB962C8B-B14F-4D97-AF65-F5344CB8AC3E}">
        <p14:creationId xmlns:p14="http://schemas.microsoft.com/office/powerpoint/2010/main" val="851908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BE8D66-5158-0F57-B46E-0B2B602FC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7" b="77206"/>
          <a:stretch/>
        </p:blipFill>
        <p:spPr>
          <a:xfrm>
            <a:off x="839217" y="1671045"/>
            <a:ext cx="10513566" cy="5179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FE1EED-321D-B895-E748-42B76C1EE080}"/>
              </a:ext>
            </a:extLst>
          </p:cNvPr>
          <p:cNvSpPr txBox="1"/>
          <p:nvPr/>
        </p:nvSpPr>
        <p:spPr>
          <a:xfrm>
            <a:off x="942109" y="2770909"/>
            <a:ext cx="989214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Tutte le istanze di taglio</a:t>
            </a:r>
            <a:r>
              <a:rPr lang="it-IT" sz="4000" dirty="0"/>
              <a:t> </a:t>
            </a:r>
            <a:r>
              <a:rPr lang="it-IT" sz="3500" dirty="0"/>
              <a:t>validate inserite nel portale SITAB2 tramite qualunque ente/professionista,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al lotto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A52F7F-4543-6903-8339-218CA815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90062F-BAB2-7DD3-A97F-004E9966660C}"/>
              </a:ext>
            </a:extLst>
          </p:cNvPr>
          <p:cNvSpPr txBox="1"/>
          <p:nvPr/>
        </p:nvSpPr>
        <p:spPr>
          <a:xfrm>
            <a:off x="880782" y="471055"/>
            <a:ext cx="45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… allegati</a:t>
            </a:r>
          </a:p>
        </p:txBody>
      </p:sp>
    </p:spTree>
    <p:extLst>
      <p:ext uri="{BB962C8B-B14F-4D97-AF65-F5344CB8AC3E}">
        <p14:creationId xmlns:p14="http://schemas.microsoft.com/office/powerpoint/2010/main" val="294917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FE1EED-321D-B895-E748-42B76C1EE080}"/>
              </a:ext>
            </a:extLst>
          </p:cNvPr>
          <p:cNvSpPr txBox="1"/>
          <p:nvPr/>
        </p:nvSpPr>
        <p:spPr>
          <a:xfrm>
            <a:off x="983673" y="332509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/>
              <a:t>Quali 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</a:t>
            </a:r>
            <a:r>
              <a:rPr lang="it-IT" sz="4000" dirty="0"/>
              <a:t>estremamente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importanti </a:t>
            </a:r>
            <a:r>
              <a:rPr lang="it-IT" sz="3500" dirty="0"/>
              <a:t>ai fini della </a:t>
            </a:r>
            <a:r>
              <a:rPr lang="it-IT" sz="3500" i="1" dirty="0"/>
              <a:t>Dovuta Diligenza </a:t>
            </a:r>
            <a:r>
              <a:rPr lang="it-IT" sz="3500" dirty="0"/>
              <a:t>da inserire nell’istanza di taglio?</a:t>
            </a:r>
            <a:endParaRPr lang="it-IT" sz="35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A0E0DE-FC80-BB19-1FEE-F28AD323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A6A256-39C3-483A-BB52-2B509C2B9BEF}"/>
              </a:ext>
            </a:extLst>
          </p:cNvPr>
          <p:cNvSpPr txBox="1"/>
          <p:nvPr/>
        </p:nvSpPr>
        <p:spPr>
          <a:xfrm>
            <a:off x="1102247" y="2440319"/>
            <a:ext cx="52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 Destinazione del Legname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390D8F-9409-746B-5F82-4DFB8303AEC7}"/>
              </a:ext>
            </a:extLst>
          </p:cNvPr>
          <p:cNvSpPr txBox="1"/>
          <p:nvPr/>
        </p:nvSpPr>
        <p:spPr>
          <a:xfrm>
            <a:off x="1322363" y="4748057"/>
            <a:ext cx="88053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Perché? Se si trattasse di </a:t>
            </a:r>
            <a: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autoconsumo</a:t>
            </a:r>
            <a:r>
              <a:rPr lang="it-IT" dirty="0"/>
              <a:t> </a:t>
            </a:r>
          </a:p>
          <a:p>
            <a:endParaRPr lang="it-IT" dirty="0"/>
          </a:p>
          <a:p>
            <a:pPr algn="ctr"/>
            <a:r>
              <a:rPr lang="it-IT" dirty="0"/>
              <a:t>- NON VIENE IMMESSO SUL MERCATO LEGNAME E DERIVATI -</a:t>
            </a:r>
          </a:p>
          <a:p>
            <a:endParaRPr lang="it-IT" dirty="0"/>
          </a:p>
          <a:p>
            <a:pPr algn="ctr"/>
            <a:r>
              <a:rPr lang="it-IT" sz="2500" dirty="0"/>
              <a:t>NON SIAMO IDENTIFICATI COME OPERATORI FORESTALI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6848E7-B6FB-0F5B-4EC0-F9E11D1C4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4" t="39389" r="43068" b="47141"/>
          <a:stretch/>
        </p:blipFill>
        <p:spPr>
          <a:xfrm>
            <a:off x="3713018" y="2701636"/>
            <a:ext cx="6241008" cy="17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71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FE1EED-321D-B895-E748-42B76C1EE080}"/>
              </a:ext>
            </a:extLst>
          </p:cNvPr>
          <p:cNvSpPr txBox="1"/>
          <p:nvPr/>
        </p:nvSpPr>
        <p:spPr>
          <a:xfrm>
            <a:off x="983673" y="332509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chemeClr val="bg1">
                    <a:lumMod val="65000"/>
                  </a:schemeClr>
                </a:solidFill>
              </a:rPr>
              <a:t>Quali </a:t>
            </a:r>
            <a:r>
              <a:rPr lang="it-IT" sz="4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estremamente importanti </a:t>
            </a:r>
            <a:r>
              <a:rPr lang="it-IT" sz="3500" dirty="0">
                <a:solidFill>
                  <a:schemeClr val="bg1">
                    <a:lumMod val="65000"/>
                  </a:schemeClr>
                </a:solidFill>
              </a:rPr>
              <a:t>ai fini della </a:t>
            </a:r>
            <a:r>
              <a:rPr lang="it-IT" sz="3500" i="1" dirty="0">
                <a:solidFill>
                  <a:schemeClr val="bg1">
                    <a:lumMod val="65000"/>
                  </a:schemeClr>
                </a:solidFill>
              </a:rPr>
              <a:t>Dovuta Diligenza </a:t>
            </a:r>
            <a:r>
              <a:rPr lang="it-IT" sz="3500" dirty="0">
                <a:solidFill>
                  <a:schemeClr val="bg1">
                    <a:lumMod val="65000"/>
                  </a:schemeClr>
                </a:solidFill>
              </a:rPr>
              <a:t>da inserire nell’istanza di taglio?</a:t>
            </a:r>
            <a:endParaRPr lang="it-IT" sz="35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A0E0DE-FC80-BB19-1FEE-F28AD323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BD5B98-0F12-2014-6B10-1699E99C5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4" t="50000" r="43116" b="32915"/>
          <a:stretch/>
        </p:blipFill>
        <p:spPr>
          <a:xfrm>
            <a:off x="3713871" y="2970042"/>
            <a:ext cx="5711483" cy="20805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A6A256-39C3-483A-BB52-2B509C2B9BEF}"/>
              </a:ext>
            </a:extLst>
          </p:cNvPr>
          <p:cNvSpPr txBox="1"/>
          <p:nvPr/>
        </p:nvSpPr>
        <p:spPr>
          <a:xfrm>
            <a:off x="1102247" y="2440319"/>
            <a:ext cx="52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2. Tipologia di possesso del terreno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390D8F-9409-746B-5F82-4DFB8303AEC7}"/>
              </a:ext>
            </a:extLst>
          </p:cNvPr>
          <p:cNvSpPr txBox="1"/>
          <p:nvPr/>
        </p:nvSpPr>
        <p:spPr>
          <a:xfrm>
            <a:off x="1322363" y="5275385"/>
            <a:ext cx="8805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Perché? Condiziona la tipologia di documentazione da allegare alla dovuta diligenza</a:t>
            </a:r>
          </a:p>
          <a:p>
            <a:endParaRPr lang="it-IT" dirty="0"/>
          </a:p>
          <a:p>
            <a:r>
              <a:rPr lang="it-IT" dirty="0"/>
              <a:t>p.e. contratti d’affitto o comodato, deleghe sottoscritte per il taglio, contratti di acquisto biomassa,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168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FE1EED-321D-B895-E748-42B76C1EE080}"/>
              </a:ext>
            </a:extLst>
          </p:cNvPr>
          <p:cNvSpPr txBox="1"/>
          <p:nvPr/>
        </p:nvSpPr>
        <p:spPr>
          <a:xfrm>
            <a:off x="983673" y="332509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>
                <a:solidFill>
                  <a:schemeClr val="bg1">
                    <a:lumMod val="65000"/>
                  </a:schemeClr>
                </a:solidFill>
              </a:rPr>
              <a:t>Quali </a:t>
            </a:r>
            <a:r>
              <a:rPr lang="it-IT" sz="4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estremamente importanti </a:t>
            </a:r>
            <a:r>
              <a:rPr lang="it-IT" sz="3500" dirty="0">
                <a:solidFill>
                  <a:schemeClr val="bg1">
                    <a:lumMod val="65000"/>
                  </a:schemeClr>
                </a:solidFill>
              </a:rPr>
              <a:t>ai fini della </a:t>
            </a:r>
            <a:r>
              <a:rPr lang="it-IT" sz="3500" i="1" dirty="0">
                <a:solidFill>
                  <a:schemeClr val="bg1">
                    <a:lumMod val="65000"/>
                  </a:schemeClr>
                </a:solidFill>
              </a:rPr>
              <a:t>Dovuta Diligenza </a:t>
            </a:r>
            <a:r>
              <a:rPr lang="it-IT" sz="3500" dirty="0">
                <a:solidFill>
                  <a:schemeClr val="bg1">
                    <a:lumMod val="65000"/>
                  </a:schemeClr>
                </a:solidFill>
              </a:rPr>
              <a:t>da inserire nell’istanza di taglio?</a:t>
            </a:r>
            <a:endParaRPr lang="it-IT" sz="35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A0E0DE-FC80-BB19-1FEE-F28AD323C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A6A256-39C3-483A-BB52-2B509C2B9BEF}"/>
              </a:ext>
            </a:extLst>
          </p:cNvPr>
          <p:cNvSpPr txBox="1"/>
          <p:nvPr/>
        </p:nvSpPr>
        <p:spPr>
          <a:xfrm>
            <a:off x="1102247" y="2440319"/>
            <a:ext cx="52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3. Finalità del taglio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390D8F-9409-746B-5F82-4DFB8303AEC7}"/>
              </a:ext>
            </a:extLst>
          </p:cNvPr>
          <p:cNvSpPr txBox="1"/>
          <p:nvPr/>
        </p:nvSpPr>
        <p:spPr>
          <a:xfrm>
            <a:off x="1322363" y="5275385"/>
            <a:ext cx="8805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Perché? Condiziona la documentazione che deve essere obbligatoriamente presente tra gli allegati della DD del lotto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B9EB89-A1E8-D754-7956-9858501F6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46" t="47383" r="42424" b="38251"/>
          <a:stretch/>
        </p:blipFill>
        <p:spPr>
          <a:xfrm>
            <a:off x="3432516" y="2855318"/>
            <a:ext cx="6355383" cy="1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9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BE8D66-5158-0F57-B46E-0B2B602FC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9" b="77206"/>
          <a:stretch/>
        </p:blipFill>
        <p:spPr>
          <a:xfrm>
            <a:off x="783797" y="1025236"/>
            <a:ext cx="10513566" cy="4691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FE1EED-321D-B895-E748-42B76C1EE080}"/>
              </a:ext>
            </a:extLst>
          </p:cNvPr>
          <p:cNvSpPr txBox="1"/>
          <p:nvPr/>
        </p:nvSpPr>
        <p:spPr>
          <a:xfrm>
            <a:off x="839217" y="1842654"/>
            <a:ext cx="8894618" cy="433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000" dirty="0"/>
              <a:t>Se il cantiere di abbattimento non è soggetto a presentazione di istanze di taglio?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Ordinanze comunali (p.e. manutenzione straordinaria strade o parchi)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Contratti di appalto/subappalto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Accordi/contratti/preventivi per prestazione di servizi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Dichiarazione dell’operatore forestale assenza dell’entità boschiva (o istanza di taglio)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dirty="0"/>
              <a:t>Varie ed eventuali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EE1227-F911-1A06-3D44-0354A5E4C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9ABB91-AA29-20B6-D257-6A4665C8EBCE}"/>
              </a:ext>
            </a:extLst>
          </p:cNvPr>
          <p:cNvSpPr txBox="1"/>
          <p:nvPr/>
        </p:nvSpPr>
        <p:spPr>
          <a:xfrm>
            <a:off x="880782" y="471055"/>
            <a:ext cx="45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… allegati</a:t>
            </a:r>
          </a:p>
        </p:txBody>
      </p:sp>
    </p:spTree>
    <p:extLst>
      <p:ext uri="{BB962C8B-B14F-4D97-AF65-F5344CB8AC3E}">
        <p14:creationId xmlns:p14="http://schemas.microsoft.com/office/powerpoint/2010/main" val="197463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BE8D66-5158-0F57-B46E-0B2B602FC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15" b="67501"/>
          <a:stretch/>
        </p:blipFill>
        <p:spPr>
          <a:xfrm>
            <a:off x="839217" y="868097"/>
            <a:ext cx="10513566" cy="47105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DEF99B4-28DE-D095-141D-0087BC960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2C2F8E-D047-6F2F-29A2-39D2F3508864}"/>
              </a:ext>
            </a:extLst>
          </p:cNvPr>
          <p:cNvSpPr txBox="1"/>
          <p:nvPr/>
        </p:nvSpPr>
        <p:spPr>
          <a:xfrm>
            <a:off x="880782" y="471055"/>
            <a:ext cx="45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… allegati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1B5DAB-35DF-918A-91CF-0D7ABB7B6582}"/>
              </a:ext>
            </a:extLst>
          </p:cNvPr>
          <p:cNvSpPr txBox="1"/>
          <p:nvPr/>
        </p:nvSpPr>
        <p:spPr>
          <a:xfrm>
            <a:off x="880782" y="2088210"/>
            <a:ext cx="1065414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dirty="0"/>
              <a:t>Tutte le autorizzazioni eventuali che riguardano il lotto di taglio</a:t>
            </a:r>
          </a:p>
          <a:p>
            <a:endParaRPr lang="it-IT" sz="3500" dirty="0"/>
          </a:p>
          <a:p>
            <a:r>
              <a:rPr lang="it-IT" sz="2500" dirty="0"/>
              <a:t>p.e. </a:t>
            </a:r>
          </a:p>
          <a:p>
            <a:endParaRPr lang="it-IT" sz="2500" dirty="0"/>
          </a:p>
          <a:p>
            <a:pPr marL="285750" indent="-285750">
              <a:buFontTx/>
              <a:buChar char="-"/>
            </a:pPr>
            <a:r>
              <a:rPr lang="it-IT" sz="2500" dirty="0"/>
              <a:t>Autorizzazioni enti parco</a:t>
            </a:r>
          </a:p>
          <a:p>
            <a:pPr marL="285750" indent="-285750">
              <a:buFontTx/>
              <a:buChar char="-"/>
            </a:pPr>
            <a:r>
              <a:rPr lang="it-IT" sz="2500" dirty="0" err="1"/>
              <a:t>Piedilista</a:t>
            </a:r>
            <a:r>
              <a:rPr lang="it-IT" sz="2500" dirty="0"/>
              <a:t> di battitura</a:t>
            </a:r>
          </a:p>
          <a:p>
            <a:pPr marL="285750" indent="-285750">
              <a:buFontTx/>
              <a:buChar char="-"/>
            </a:pPr>
            <a:r>
              <a:rPr lang="it-IT" sz="2500" dirty="0"/>
              <a:t>Autorizzazioni di accesso per mezzi cingolati</a:t>
            </a:r>
          </a:p>
          <a:p>
            <a:pPr marL="285750" indent="-285750">
              <a:buFontTx/>
              <a:buChar char="-"/>
            </a:pPr>
            <a:r>
              <a:rPr lang="it-IT" sz="2500" dirty="0"/>
              <a:t>Ecc</a:t>
            </a:r>
          </a:p>
        </p:txBody>
      </p:sp>
    </p:spTree>
    <p:extLst>
      <p:ext uri="{BB962C8B-B14F-4D97-AF65-F5344CB8AC3E}">
        <p14:creationId xmlns:p14="http://schemas.microsoft.com/office/powerpoint/2010/main" val="2162785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BE8D66-5158-0F57-B46E-0B2B602FC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67" b="58065"/>
          <a:stretch/>
        </p:blipFill>
        <p:spPr>
          <a:xfrm>
            <a:off x="839217" y="872193"/>
            <a:ext cx="10513566" cy="50643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DDC3F12-19A6-BF5D-998E-19D893DC2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60C90D-3F7D-9EE5-53D7-E9F1581AF06D}"/>
              </a:ext>
            </a:extLst>
          </p:cNvPr>
          <p:cNvSpPr txBox="1"/>
          <p:nvPr/>
        </p:nvSpPr>
        <p:spPr>
          <a:xfrm>
            <a:off x="839217" y="231901"/>
            <a:ext cx="45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… allegati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DE03BA-BC85-3E53-E514-AB51F65279C6}"/>
              </a:ext>
            </a:extLst>
          </p:cNvPr>
          <p:cNvSpPr txBox="1"/>
          <p:nvPr/>
        </p:nvSpPr>
        <p:spPr>
          <a:xfrm>
            <a:off x="839217" y="1537051"/>
            <a:ext cx="9923206" cy="52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500" dirty="0"/>
              <a:t>- Dichiarazione inserita nello schema della valutazione del rischio del legno (prossime slide)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500" dirty="0"/>
              <a:t>Dichiarazione già sottoscritta nell’istanza di taglio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500" dirty="0"/>
              <a:t>Eventuali dichiarazioni accessorie per tagli particolari quali ad esempio i tagli di manutenzione straordinaria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500" dirty="0"/>
              <a:t>Eventuali dichiarazioni rispetto la conformità ai regolamenti comunali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500" dirty="0"/>
              <a:t>Progetti di taglio professionisti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500" dirty="0"/>
              <a:t>varie</a:t>
            </a:r>
          </a:p>
        </p:txBody>
      </p:sp>
    </p:spTree>
    <p:extLst>
      <p:ext uri="{BB962C8B-B14F-4D97-AF65-F5344CB8AC3E}">
        <p14:creationId xmlns:p14="http://schemas.microsoft.com/office/powerpoint/2010/main" val="2917675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F0FF542-E341-21CE-ED22-5D22116E3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690" b="48240"/>
          <a:stretch/>
        </p:blipFill>
        <p:spPr>
          <a:xfrm>
            <a:off x="839217" y="1364566"/>
            <a:ext cx="11034893" cy="5064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F88B7D-0497-3B53-E62B-C0885EB1C731}"/>
              </a:ext>
            </a:extLst>
          </p:cNvPr>
          <p:cNvSpPr txBox="1"/>
          <p:nvPr/>
        </p:nvSpPr>
        <p:spPr>
          <a:xfrm>
            <a:off x="839217" y="808680"/>
            <a:ext cx="45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… allegati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431C2E-85F5-EADB-2CE0-321F4EBF68B7}"/>
              </a:ext>
            </a:extLst>
          </p:cNvPr>
          <p:cNvSpPr txBox="1"/>
          <p:nvPr/>
        </p:nvSpPr>
        <p:spPr>
          <a:xfrm>
            <a:off x="839217" y="2324843"/>
            <a:ext cx="9923206" cy="406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500" dirty="0"/>
              <a:t>Fatture di acquisto legname da operatore forestale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500" dirty="0"/>
              <a:t>Contratti/Fatture/ricevute di acquisto da proprietario (bosco in piedi)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500" dirty="0"/>
              <a:t>Dichiarazione di affidamento lavori di abbattimento sottoscritta dal proprietario senza scambio di denaro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500" dirty="0"/>
              <a:t>Contratti d’affitto/comodato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it-IT" sz="2500" dirty="0"/>
              <a:t>varie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B3C71D-151D-961B-4D16-B297678B8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627D24-3269-B69A-5F51-202686C65A2F}"/>
              </a:ext>
            </a:extLst>
          </p:cNvPr>
          <p:cNvSpPr txBox="1"/>
          <p:nvPr/>
        </p:nvSpPr>
        <p:spPr>
          <a:xfrm>
            <a:off x="677334" y="16781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Scopi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Regolamento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(UE) 995/2010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9863E2-4EE6-3EB8-F837-29E853568F8A}"/>
              </a:ext>
            </a:extLst>
          </p:cNvPr>
          <p:cNvSpPr txBox="1"/>
          <p:nvPr/>
        </p:nvSpPr>
        <p:spPr>
          <a:xfrm>
            <a:off x="677334" y="1086832"/>
            <a:ext cx="5183139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CONTRASTARE IL COMMERCIO ILLEGALE  DEL LEGNAME 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immissione sul mercato europeo di materiale tropicale raccolto illegalmente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importazione illegale di legname ai fini energetici e non (tagli illegali, provenienza non tracciata, assenza di licenze FLEGT, ecc)</a:t>
            </a:r>
          </a:p>
        </p:txBody>
      </p:sp>
      <p:pic>
        <p:nvPicPr>
          <p:cNvPr id="1026" name="Picture 2" descr="Le proposte rifiutate per la bandiera dell'Europa">
            <a:extLst>
              <a:ext uri="{FF2B5EF4-FFF2-40B4-BE49-F238E27FC236}">
                <a16:creationId xmlns:a16="http://schemas.microsoft.com/office/drawing/2014/main" id="{C7E1BFA5-2C63-3368-499E-BEA000557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5" r="28866" b="-1"/>
          <a:stretch/>
        </p:blipFill>
        <p:spPr bwMode="auto">
          <a:xfrm>
            <a:off x="6127951" y="2159000"/>
            <a:ext cx="3145536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710AFD-1EFA-7E33-2D78-23738A07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11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B2ED648-3386-BEE6-AB48-1E01C452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37947"/>
          <a:stretch/>
        </p:blipFill>
        <p:spPr>
          <a:xfrm>
            <a:off x="839217" y="1403252"/>
            <a:ext cx="10513566" cy="4818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B0326B-6FC9-2DAD-647E-7DDB9DFE633E}"/>
              </a:ext>
            </a:extLst>
          </p:cNvPr>
          <p:cNvSpPr txBox="1"/>
          <p:nvPr/>
        </p:nvSpPr>
        <p:spPr>
          <a:xfrm>
            <a:off x="839217" y="808680"/>
            <a:ext cx="457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… allegati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712C06-D577-7390-C2CA-6CB578828942}"/>
              </a:ext>
            </a:extLst>
          </p:cNvPr>
          <p:cNvSpPr txBox="1"/>
          <p:nvPr/>
        </p:nvSpPr>
        <p:spPr>
          <a:xfrm>
            <a:off x="839217" y="2777836"/>
            <a:ext cx="8792308" cy="347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3000" dirty="0"/>
              <a:t>Documenti di trasporto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3000" dirty="0"/>
              <a:t>Fatture di vendita prodotto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3000" dirty="0"/>
              <a:t>Documenti fiscali (scontrini, corrispettivi, ecc..)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3000" dirty="0"/>
              <a:t>Varie ed eventuali</a:t>
            </a:r>
          </a:p>
          <a:p>
            <a:pPr>
              <a:lnSpc>
                <a:spcPct val="150000"/>
              </a:lnSpc>
            </a:pPr>
            <a:endParaRPr lang="it-IT" sz="3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54C56F6-8F4A-F1B4-35B9-6DEAEF162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561A080-CAA2-7CF4-C6FA-2C9BFE6E3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21524" r="22116" b="23269"/>
          <a:stretch/>
        </p:blipFill>
        <p:spPr>
          <a:xfrm>
            <a:off x="360618" y="847579"/>
            <a:ext cx="10964326" cy="59224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7EFFC2-74E4-39BE-DA80-DCF823551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F3AE385-1963-C8BD-A729-4897E50D8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589" b="30909"/>
          <a:stretch/>
        </p:blipFill>
        <p:spPr>
          <a:xfrm>
            <a:off x="585998" y="267287"/>
            <a:ext cx="10513566" cy="3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72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7B85-5C8B-1D6E-028F-594BA133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500" b="1" dirty="0"/>
              <a:t>Criticità</a:t>
            </a:r>
            <a:br>
              <a:rPr lang="it-IT" sz="4500" b="1" dirty="0"/>
            </a:br>
            <a:endParaRPr lang="it-IT" sz="45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630E9-62CE-8247-9495-993FE7BF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588884" cy="4995314"/>
          </a:xfrm>
        </p:spPr>
        <p:txBody>
          <a:bodyPr>
            <a:normAutofit/>
          </a:bodyPr>
          <a:lstStyle/>
          <a:p>
            <a:r>
              <a:rPr lang="it-IT" sz="3500" dirty="0"/>
              <a:t>Quantitativi inseriti nell’istanza di taglio</a:t>
            </a:r>
          </a:p>
          <a:p>
            <a:pPr lvl="1"/>
            <a:r>
              <a:rPr lang="it-IT" dirty="0"/>
              <a:t>Possibile inserire solo quantitativi relativi al tronco puro e non a cimali e ramaglie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sz="2000" b="1" dirty="0">
                <a:solidFill>
                  <a:srgbClr val="92D050"/>
                </a:solidFill>
              </a:rPr>
              <a:t>SOLUZIONE CONDIVISA CON PROFESSIONISTI DELL’ODAF</a:t>
            </a:r>
          </a:p>
          <a:p>
            <a:pPr marL="457200" lvl="1" indent="0">
              <a:buNone/>
            </a:pPr>
            <a:r>
              <a:rPr lang="it-IT" sz="3000" dirty="0"/>
              <a:t>Inserire nel campo note dell’istanza la quantità di biomassa stimata, corrispondente a cimali e ramaglie destinati p.e. alla cippatura (circa +30%)</a:t>
            </a:r>
          </a:p>
          <a:p>
            <a:pPr marL="457200" lvl="1" indent="0">
              <a:buNone/>
            </a:pPr>
            <a:endParaRPr lang="it-IT" sz="3000" dirty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0CACC5-79E3-B137-F78A-3DF2EF65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5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7B85-5C8B-1D6E-028F-594BA133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>
            <a:noAutofit/>
          </a:bodyPr>
          <a:lstStyle/>
          <a:p>
            <a:r>
              <a:rPr lang="it-IT" sz="4500" b="1" dirty="0"/>
              <a:t>Criticità</a:t>
            </a:r>
            <a:br>
              <a:rPr lang="it-IT" sz="4500" b="1" dirty="0"/>
            </a:br>
            <a:endParaRPr lang="it-IT" sz="45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630E9-62CE-8247-9495-993FE7BF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588884" cy="4995314"/>
          </a:xfrm>
        </p:spPr>
        <p:txBody>
          <a:bodyPr>
            <a:normAutofit lnSpcReduction="10000"/>
          </a:bodyPr>
          <a:lstStyle/>
          <a:p>
            <a:r>
              <a:rPr lang="it-IT" sz="3500" dirty="0"/>
              <a:t>Quantitativi stimati non corrispondenti all’effettivo prodotto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>
              <a:buFontTx/>
              <a:buChar char="-"/>
            </a:pPr>
            <a:r>
              <a:rPr lang="it-IT" sz="2500" dirty="0"/>
              <a:t>Importanza della consulenza professionale dei dottori forestali</a:t>
            </a:r>
          </a:p>
          <a:p>
            <a:pPr lvl="1">
              <a:buFontTx/>
              <a:buChar char="-"/>
            </a:pPr>
            <a:r>
              <a:rPr lang="it-IT" sz="2500" dirty="0"/>
              <a:t>Redazione dei progetti di taglio</a:t>
            </a:r>
          </a:p>
          <a:p>
            <a:pPr lvl="1">
              <a:buFontTx/>
              <a:buChar char="-"/>
            </a:pPr>
            <a:r>
              <a:rPr lang="it-IT" sz="3500" dirty="0">
                <a:solidFill>
                  <a:srgbClr val="FF0000"/>
                </a:solidFill>
              </a:rPr>
              <a:t>Importanza del rispetto del regolamento forestale (R.R. n.5 del 20 luglio 2007) in merito alle corrette modalità di esecuzione dei tagli</a:t>
            </a:r>
          </a:p>
          <a:p>
            <a:pPr lvl="1">
              <a:buFontTx/>
              <a:buChar char="-"/>
            </a:pPr>
            <a:endParaRPr lang="it-IT" sz="2500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it-IT" sz="3000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0CACC5-79E3-B137-F78A-3DF2EF65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7B85-5C8B-1D6E-028F-594BA133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500" b="1" dirty="0"/>
              <a:t>Criticità</a:t>
            </a:r>
            <a:br>
              <a:rPr lang="it-IT" sz="4500" b="1" dirty="0"/>
            </a:br>
            <a:endParaRPr lang="it-IT" sz="45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630E9-62CE-8247-9495-993FE7BF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588884" cy="3880773"/>
          </a:xfrm>
        </p:spPr>
        <p:txBody>
          <a:bodyPr>
            <a:normAutofit/>
          </a:bodyPr>
          <a:lstStyle/>
          <a:p>
            <a:r>
              <a:rPr lang="it-IT" sz="3500" dirty="0"/>
              <a:t> Soggetto dichiarante il taglio diverso dall’esecutore</a:t>
            </a:r>
          </a:p>
          <a:p>
            <a:pPr marL="457200" lvl="1" indent="0">
              <a:buNone/>
            </a:pPr>
            <a:endParaRPr lang="it-IT" sz="3500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sz="3000" dirty="0"/>
              <a:t>Specificare nel campo note dell’istanza a chi resta il legname (in parte o totalmente)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029069-A2BC-CA44-1436-927320ECE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7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7B85-5C8B-1D6E-028F-594BA133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481"/>
            <a:ext cx="8596668" cy="1320800"/>
          </a:xfrm>
        </p:spPr>
        <p:txBody>
          <a:bodyPr>
            <a:noAutofit/>
          </a:bodyPr>
          <a:lstStyle/>
          <a:p>
            <a:r>
              <a:rPr lang="it-IT" sz="4500" b="1" dirty="0"/>
              <a:t>Criticità</a:t>
            </a:r>
            <a:br>
              <a:rPr lang="it-IT" sz="4500" b="1" dirty="0"/>
            </a:br>
            <a:endParaRPr lang="it-IT" sz="4500" b="1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9ECD444-33D2-CF4A-B0EF-1C9B9584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72645"/>
            <a:ext cx="9408775" cy="5617874"/>
          </a:xfrm>
        </p:spPr>
        <p:txBody>
          <a:bodyPr>
            <a:normAutofit fontScale="85000" lnSpcReduction="20000"/>
          </a:bodyPr>
          <a:lstStyle/>
          <a:p>
            <a:r>
              <a:rPr lang="it-IT" sz="3500" dirty="0"/>
              <a:t>Carico/Scarico di magazzino – suddivisione in lotti</a:t>
            </a:r>
          </a:p>
          <a:p>
            <a:pPr lvl="1"/>
            <a:r>
              <a:rPr lang="it-IT" sz="1900" dirty="0"/>
              <a:t>Tutto il materiale </a:t>
            </a:r>
            <a:r>
              <a:rPr lang="it-IT" sz="1900" dirty="0" err="1"/>
              <a:t>esboscato</a:t>
            </a:r>
            <a:r>
              <a:rPr lang="it-IT" sz="1900" dirty="0"/>
              <a:t> giunge nello stesso magazzino in cui non è sempre possibile identificare un lotto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sz="1900" b="1" dirty="0">
                <a:solidFill>
                  <a:srgbClr val="92D050"/>
                </a:solidFill>
              </a:rPr>
              <a:t>SOLUZIONE CONDIVISA CON PROFESSIONISTI DELL’ODAF</a:t>
            </a:r>
          </a:p>
          <a:p>
            <a:pPr marL="457200" lvl="1" indent="0">
              <a:buNone/>
            </a:pPr>
            <a:endParaRPr lang="it-IT" sz="2500" dirty="0"/>
          </a:p>
          <a:p>
            <a:pPr marL="457200" lvl="1" indent="0">
              <a:buNone/>
            </a:pPr>
            <a:r>
              <a:rPr lang="it-IT" sz="2800" b="1" dirty="0"/>
              <a:t>Produrre DDT dal bosco al magazzino </a:t>
            </a:r>
          </a:p>
          <a:p>
            <a:pPr lvl="1">
              <a:buFontTx/>
              <a:buChar char="-"/>
            </a:pPr>
            <a:r>
              <a:rPr lang="it-IT" sz="2500" dirty="0"/>
              <a:t>Definire il quantitativo di biomassa legnosa effettivamente prodotta e caricata in magazzino</a:t>
            </a:r>
          </a:p>
          <a:p>
            <a:pPr lvl="1">
              <a:buFontTx/>
              <a:buChar char="-"/>
            </a:pPr>
            <a:r>
              <a:rPr lang="it-IT" sz="2500" dirty="0"/>
              <a:t>Elencare più agevolmente, annualmente, i clienti cui è stato venduto il materiale</a:t>
            </a:r>
          </a:p>
          <a:p>
            <a:pPr marL="457200" lvl="1" indent="0">
              <a:buNone/>
            </a:pPr>
            <a:endParaRPr lang="it-IT" sz="2500" dirty="0"/>
          </a:p>
          <a:p>
            <a:pPr marL="457200" lvl="1" indent="0">
              <a:buNone/>
            </a:pPr>
            <a:r>
              <a:rPr lang="it-IT" sz="2500" dirty="0">
                <a:solidFill>
                  <a:schemeClr val="tx1"/>
                </a:solidFill>
              </a:rPr>
              <a:t>A meno che non si tratti di lotti di taglio con caratteristiche tecniche/tecnologiche ben distinguibili (p.e. specie pregiate o con caratteristiche particolari) cui corrispondono fatture parlanti</a:t>
            </a:r>
          </a:p>
          <a:p>
            <a:pPr marL="457200" lvl="1" indent="0">
              <a:buNone/>
            </a:pPr>
            <a:r>
              <a:rPr lang="it-IT" sz="2500" dirty="0">
                <a:solidFill>
                  <a:schemeClr val="accent1"/>
                </a:solidFill>
              </a:rPr>
              <a:t>Per i quali consigliamo di separare spazialmente all'interno dei magazzini i lotti e definire il dettaglio dei clienti separatamente </a:t>
            </a:r>
          </a:p>
          <a:p>
            <a:pPr marL="457200" lvl="1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4B83A34-1DEF-6707-38A7-4882C4A1F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0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7B85-5C8B-1D6E-028F-594BA133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500" b="1" dirty="0"/>
              <a:t>Criticità</a:t>
            </a:r>
            <a:br>
              <a:rPr lang="it-IT" sz="4500" b="1" dirty="0"/>
            </a:br>
            <a:endParaRPr lang="it-IT" sz="45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52AC45-5140-DC45-3324-8699115C6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0F8DAD-3BD8-CB4B-9F64-A19AFC0A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281611" cy="5189278"/>
          </a:xfrm>
        </p:spPr>
        <p:txBody>
          <a:bodyPr/>
          <a:lstStyle/>
          <a:p>
            <a:r>
              <a:rPr lang="it-IT" sz="3000" dirty="0"/>
              <a:t>Identificazione dei clienti privati</a:t>
            </a:r>
          </a:p>
          <a:p>
            <a:pPr lvl="1"/>
            <a:r>
              <a:rPr lang="it-IT" dirty="0"/>
              <a:t>Se il prodotto legnoso viene venduto a privati (no fattura) con la sola emissione dello scontrino (corrispettivi elettronici)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sz="2500" dirty="0"/>
              <a:t>CONSIGLIAMO DI:</a:t>
            </a:r>
          </a:p>
          <a:p>
            <a:pPr lvl="1">
              <a:buFontTx/>
              <a:buChar char="-"/>
            </a:pPr>
            <a:r>
              <a:rPr lang="it-IT" sz="1800" u="sng" dirty="0"/>
              <a:t>Annotare NOME, COGNOME e CODICE FISCALE, INDIRIZZO di OGNI CLIENTE PRIVATO</a:t>
            </a:r>
          </a:p>
          <a:p>
            <a:pPr lvl="2">
              <a:buFontTx/>
              <a:buChar char="-"/>
            </a:pPr>
            <a:r>
              <a:rPr lang="it-IT" sz="1800" dirty="0"/>
              <a:t>Se si tratta di legname p.e. di una sola specie fare riferimento ad un lotto specifico compilando la tabella di dettaglio clienti del lotto</a:t>
            </a:r>
          </a:p>
          <a:p>
            <a:pPr lvl="2">
              <a:buFontTx/>
              <a:buChar char="-"/>
            </a:pPr>
            <a:r>
              <a:rPr lang="it-IT" sz="1800" dirty="0"/>
              <a:t>Se si tratta di legname di diverse specie compilare la tabella di dettaglio clienti annuale (solo se si sceglie di procedere con la modalità di carico magazzino annuale ovvero con DDT bosco - magazzino)</a:t>
            </a:r>
          </a:p>
          <a:p>
            <a:pPr lvl="2">
              <a:buFontTx/>
              <a:buChar char="-"/>
            </a:pPr>
            <a:r>
              <a:rPr lang="it-IT" sz="1800" dirty="0"/>
              <a:t>Se il soggetto privato non vuole nessun tipo di documento fiscale </a:t>
            </a:r>
          </a:p>
          <a:p>
            <a:pPr marL="914400" lvl="2" indent="0">
              <a:buNone/>
            </a:pPr>
            <a:r>
              <a:rPr lang="it-IT" sz="1800" dirty="0">
                <a:solidFill>
                  <a:schemeClr val="accent1"/>
                </a:solidFill>
              </a:rPr>
              <a:t>    ABBANDONATE IL CLIENTE</a:t>
            </a:r>
          </a:p>
        </p:txBody>
      </p:sp>
    </p:spTree>
    <p:extLst>
      <p:ext uri="{BB962C8B-B14F-4D97-AF65-F5344CB8AC3E}">
        <p14:creationId xmlns:p14="http://schemas.microsoft.com/office/powerpoint/2010/main" val="52690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97B85-5C8B-1D6E-028F-594BA133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6363"/>
            <a:ext cx="8596668" cy="1320800"/>
          </a:xfrm>
        </p:spPr>
        <p:txBody>
          <a:bodyPr>
            <a:noAutofit/>
          </a:bodyPr>
          <a:lstStyle/>
          <a:p>
            <a:r>
              <a:rPr lang="it-IT" sz="4500" b="1" dirty="0"/>
              <a:t>Criticità</a:t>
            </a:r>
            <a:br>
              <a:rPr lang="it-IT" sz="4500" b="1" dirty="0"/>
            </a:br>
            <a:endParaRPr lang="it-IT" sz="45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52AC45-5140-DC45-3324-8699115C6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0F8DAD-3BD8-CB4B-9F64-A19AFC0A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281611" cy="5189278"/>
          </a:xfrm>
        </p:spPr>
        <p:txBody>
          <a:bodyPr/>
          <a:lstStyle/>
          <a:p>
            <a:r>
              <a:rPr lang="it-IT" sz="3000" dirty="0"/>
              <a:t>Identificazione dei fornitori: manutentori del verde</a:t>
            </a:r>
          </a:p>
          <a:p>
            <a:pPr lvl="1"/>
            <a:r>
              <a:rPr lang="it-IT" dirty="0"/>
              <a:t>Se il prodotto legnoso viene acquistato da soggetti manutentori del verde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sz="2500" dirty="0"/>
              <a:t>SE SI TRATTA DI PRATICA USUALE CONSIGLIAMO DI:</a:t>
            </a:r>
          </a:p>
          <a:p>
            <a:pPr lvl="1">
              <a:buFontTx/>
              <a:buChar char="-"/>
            </a:pP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Sottoscrivere un contratto di acquisto del sottoprodotto che regoli i rapporti tra acquirente e fornitore anche dettagliato con le specifiche tecniche del prodotto</a:t>
            </a:r>
          </a:p>
          <a:p>
            <a:pPr lvl="1">
              <a:buFontTx/>
              <a:buChar char="-"/>
            </a:pP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Dettagliare le consegne con DDT che identifichino univocamente la merce acquistata (p.e. sottoprodotto di origine vegetale ai sensi dell’art.184 bis del </a:t>
            </a:r>
            <a:r>
              <a:rPr lang="it-IT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D.Lgs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152/2006 consistente in tronchi, cimali e ramaglie da scarti di potature ed abbattimenti)</a:t>
            </a:r>
          </a:p>
          <a:p>
            <a:pPr lvl="1">
              <a:buFontTx/>
              <a:buChar char="-"/>
            </a:pP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Inserire nella tracciabilità del legname commercializzato le fatture di acquisto del sottoprodotto </a:t>
            </a:r>
          </a:p>
        </p:txBody>
      </p:sp>
    </p:spTree>
    <p:extLst>
      <p:ext uri="{BB962C8B-B14F-4D97-AF65-F5344CB8AC3E}">
        <p14:creationId xmlns:p14="http://schemas.microsoft.com/office/powerpoint/2010/main" val="48312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D5027-2ABB-1BC8-CAB2-C1623ADB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10240048" cy="1320800"/>
          </a:xfrm>
        </p:spPr>
        <p:txBody>
          <a:bodyPr>
            <a:normAutofit/>
          </a:bodyPr>
          <a:lstStyle/>
          <a:p>
            <a:r>
              <a:rPr lang="it-IT" dirty="0"/>
              <a:t>Accesso alle informazioni: </a:t>
            </a:r>
            <a:br>
              <a:rPr lang="it-IT" dirty="0"/>
            </a:br>
            <a:r>
              <a:rPr lang="it-IT" dirty="0"/>
              <a:t>descrizione delle informazioni relative al lotto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C5B84-6C8F-6994-C30E-167906F3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it-IT" sz="2200" dirty="0"/>
              <a:t>Modello proposto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881BF1-DFF5-27DF-8216-C89F84347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8" t="21523" r="25346" b="19575"/>
          <a:stretch/>
        </p:blipFill>
        <p:spPr>
          <a:xfrm>
            <a:off x="3432520" y="1477038"/>
            <a:ext cx="7864258" cy="52247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A4DDB24-0F97-CDCF-D296-6B67FA4C2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09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4D5027-2ABB-1BC8-CAB2-C1623ADB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r>
              <a:rPr lang="it-IT" dirty="0"/>
              <a:t>Accesso alle informazioni: descrizione delle informazioni relative al lotto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C5B84-6C8F-6994-C30E-167906F3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it-IT" sz="2200" dirty="0"/>
              <a:t>Modello proposto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362F88-1FF1-24D6-6844-0640A8554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4" t="26590" r="25116" b="33121"/>
          <a:stretch/>
        </p:blipFill>
        <p:spPr>
          <a:xfrm>
            <a:off x="677334" y="2321169"/>
            <a:ext cx="9271075" cy="41218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6A8383-9BC6-7A2D-4EAB-EBA67335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627D24-3269-B69A-5F51-202686C65A2F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Scopi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Regolamento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(UE) 995/2010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9863E2-4EE6-3EB8-F837-29E853568F8A}"/>
              </a:ext>
            </a:extLst>
          </p:cNvPr>
          <p:cNvSpPr txBox="1"/>
          <p:nvPr/>
        </p:nvSpPr>
        <p:spPr>
          <a:xfrm>
            <a:off x="677333" y="1270000"/>
            <a:ext cx="7469139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GARANTIRE CHE IL LEGNAME IMMESSO SUL MERCATO SIA DI PROVENIENZA LEGALE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conforme nelle fasi di raccolta : R.R. n.5 del 20 luglio 2007 se tagliato sul territorio regionale 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conforme nelle fasi di trasporto, acquisto e rivendita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Conforme ai diritti di possesso (autorizzazioni del proprietario, contratti affitto, contratti d’acquisto, ecc)</a:t>
            </a:r>
          </a:p>
          <a:p>
            <a:pPr lvl="1">
              <a:lnSpc>
                <a:spcPct val="1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conforme alla normativa commerciale/fiscale</a:t>
            </a:r>
          </a:p>
        </p:txBody>
      </p:sp>
      <p:pic>
        <p:nvPicPr>
          <p:cNvPr id="1026" name="Picture 2" descr="Le proposte rifiutate per la bandiera dell'Europa">
            <a:extLst>
              <a:ext uri="{FF2B5EF4-FFF2-40B4-BE49-F238E27FC236}">
                <a16:creationId xmlns:a16="http://schemas.microsoft.com/office/drawing/2014/main" id="{C7E1BFA5-2C63-3368-499E-BEA000557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5" r="28866" b="-1"/>
          <a:stretch/>
        </p:blipFill>
        <p:spPr bwMode="auto">
          <a:xfrm>
            <a:off x="7995603" y="1930400"/>
            <a:ext cx="3145536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2710AFD-1EFA-7E33-2D78-23738A071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4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3DF83-A4A5-05A6-AE58-6564DB61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7133"/>
            <a:ext cx="8596668" cy="1320800"/>
          </a:xfrm>
        </p:spPr>
        <p:txBody>
          <a:bodyPr/>
          <a:lstStyle/>
          <a:p>
            <a:r>
              <a:rPr lang="it-IT" dirty="0"/>
              <a:t>Valutazione del rischio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110907-DC2E-9039-B6DD-E3F0FE7F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it-IT" dirty="0"/>
              <a:t>Modello da compilare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D696D4-8EFB-F540-FCF3-DAB601F1C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9" t="15573" r="30077" b="30862"/>
          <a:stretch/>
        </p:blipFill>
        <p:spPr>
          <a:xfrm>
            <a:off x="3609398" y="887533"/>
            <a:ext cx="7711174" cy="574333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2120722B-878E-9655-9B48-ED9F8ADCA102}"/>
              </a:ext>
            </a:extLst>
          </p:cNvPr>
          <p:cNvSpPr/>
          <p:nvPr/>
        </p:nvSpPr>
        <p:spPr>
          <a:xfrm>
            <a:off x="9274002" y="1405988"/>
            <a:ext cx="2046570" cy="11113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2A43E94-C3A6-8C3C-AFEB-6A88FB820429}"/>
              </a:ext>
            </a:extLst>
          </p:cNvPr>
          <p:cNvCxnSpPr/>
          <p:nvPr/>
        </p:nvCxnSpPr>
        <p:spPr>
          <a:xfrm flipH="1">
            <a:off x="2723904" y="2618509"/>
            <a:ext cx="11276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409B6C-D856-B09E-5524-5521423E5055}"/>
              </a:ext>
            </a:extLst>
          </p:cNvPr>
          <p:cNvSpPr txBox="1"/>
          <p:nvPr/>
        </p:nvSpPr>
        <p:spPr>
          <a:xfrm>
            <a:off x="229927" y="2351233"/>
            <a:ext cx="285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p.e. FSC – certificazioni catena di custodia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C92C32F-302F-FBF9-63BF-902E0B54829C}"/>
              </a:ext>
            </a:extLst>
          </p:cNvPr>
          <p:cNvCxnSpPr/>
          <p:nvPr/>
        </p:nvCxnSpPr>
        <p:spPr>
          <a:xfrm flipH="1">
            <a:off x="2313709" y="3428999"/>
            <a:ext cx="1537855" cy="159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00EEE3-0123-BF4F-A1C9-C934C35DE2D3}"/>
              </a:ext>
            </a:extLst>
          </p:cNvPr>
          <p:cNvSpPr txBox="1"/>
          <p:nvPr/>
        </p:nvSpPr>
        <p:spPr>
          <a:xfrm>
            <a:off x="737233" y="3219590"/>
            <a:ext cx="218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p.e. diritto di godimento di un bene comune,  corrispondente al «legnatico»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8009266-8C45-A5A4-11D8-D1B8CF51A5EA}"/>
              </a:ext>
            </a:extLst>
          </p:cNvPr>
          <p:cNvCxnSpPr/>
          <p:nvPr/>
        </p:nvCxnSpPr>
        <p:spPr>
          <a:xfrm flipH="1">
            <a:off x="2723904" y="6359236"/>
            <a:ext cx="11276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55B71C1-8BFE-E063-7701-A6BC02765650}"/>
              </a:ext>
            </a:extLst>
          </p:cNvPr>
          <p:cNvSpPr txBox="1"/>
          <p:nvPr/>
        </p:nvSpPr>
        <p:spPr>
          <a:xfrm>
            <a:off x="990886" y="6172686"/>
            <a:ext cx="167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PREVALENZA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669899-C5FD-4782-FBA8-23E1CE8A6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1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65D75-D15F-FADF-8103-09A3E569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Mitigazione del rischio – SE NON TRASCURABILE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F60D9D-0D6B-DAB3-3118-DE97A85C4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7941"/>
            <a:ext cx="8596668" cy="3880773"/>
          </a:xfrm>
        </p:spPr>
        <p:txBody>
          <a:bodyPr/>
          <a:lstStyle/>
          <a:p>
            <a:r>
              <a:rPr lang="it-IT" dirty="0"/>
              <a:t>Modello da compilare solo se il rischio risulta non essere trascurabile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7F27D-1772-4851-6C9B-704F59B82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1" t="19472" r="27192" b="45024"/>
          <a:stretch/>
        </p:blipFill>
        <p:spPr>
          <a:xfrm>
            <a:off x="1434902" y="2470834"/>
            <a:ext cx="9369085" cy="41034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3BFAA6-E1BD-D85D-B847-96D7E898E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0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B437C-E168-675A-6796-CC420BBB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0219"/>
            <a:ext cx="9505757" cy="1320800"/>
          </a:xfrm>
        </p:spPr>
        <p:txBody>
          <a:bodyPr>
            <a:noAutofit/>
          </a:bodyPr>
          <a:lstStyle/>
          <a:p>
            <a:r>
              <a:rPr lang="it-IT" sz="4500" dirty="0"/>
              <a:t>Obiettivo degli operatori forestali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4E3F47-7FEC-1914-7448-14E58697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9425"/>
            <a:ext cx="9367211" cy="4752830"/>
          </a:xfrm>
        </p:spPr>
        <p:txBody>
          <a:bodyPr>
            <a:normAutofit/>
          </a:bodyPr>
          <a:lstStyle/>
          <a:p>
            <a:r>
              <a:rPr lang="it-IT" sz="3500" dirty="0"/>
              <a:t>Tracciare tutto il materiale prodotto</a:t>
            </a:r>
          </a:p>
          <a:p>
            <a:r>
              <a:rPr lang="it-IT" sz="3500" dirty="0"/>
              <a:t>Far quadrare i quantitativi in ingresso ed uscita</a:t>
            </a:r>
          </a:p>
          <a:p>
            <a:r>
              <a:rPr lang="it-IT" sz="3500" dirty="0"/>
              <a:t>Conservare la documentazione secondo criteri di facile consultazione studiati per ogni diversa realtà</a:t>
            </a:r>
          </a:p>
          <a:p>
            <a:r>
              <a:rPr lang="it-IT" sz="3500" dirty="0"/>
              <a:t>Dare immediato riscontro agli organi di controllo</a:t>
            </a:r>
          </a:p>
          <a:p>
            <a:endParaRPr lang="it-IT" sz="35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5F82F8-1579-B656-2395-D46AB1F2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9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72F2A-73B0-7FD4-238D-A839CFB9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 UTILI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43277C-F2AA-0289-0C0E-819483F2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724957" cy="3880773"/>
          </a:xfrm>
        </p:spPr>
        <p:txBody>
          <a:bodyPr/>
          <a:lstStyle/>
          <a:p>
            <a:r>
              <a:rPr lang="it-IT" sz="25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https://www.regione.lombardia.it/wps/portal/istituzionale/HP/DettaglioRedazionale/servizi-e-informazioni/Imprese/Imprese-agricole/Boschi-e-foreste/dovuta-diligenza/dovuta-diligenza</a:t>
            </a:r>
            <a:endParaRPr lang="it-IT" sz="2500" dirty="0">
              <a:solidFill>
                <a:schemeClr val="tx1"/>
              </a:solidFill>
            </a:endParaRPr>
          </a:p>
          <a:p>
            <a:r>
              <a:rPr lang="it-IT" sz="25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https://www.politicheagricole.it/flex/cm/pages/ServeBLOB.php/L/IT/IDPagina/17236</a:t>
            </a:r>
            <a:endParaRPr lang="it-IT" sz="2500" dirty="0">
              <a:solidFill>
                <a:schemeClr val="tx1"/>
              </a:solidFill>
            </a:endParaRPr>
          </a:p>
          <a:p>
            <a:r>
              <a:rPr lang="fr-FR" sz="2500" dirty="0">
                <a:solidFill>
                  <a:schemeClr val="tx1"/>
                </a:solidFill>
              </a:rPr>
              <a:t>Faq https://www.politicheagricole.it/flex/cm/pages/ServeBLOB.php/L/IT/IDPagina/6128</a:t>
            </a:r>
            <a:endParaRPr lang="it-IT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1142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insetto&#10;&#10;Descrizione generata automaticamente">
            <a:extLst>
              <a:ext uri="{FF2B5EF4-FFF2-40B4-BE49-F238E27FC236}">
                <a16:creationId xmlns:a16="http://schemas.microsoft.com/office/drawing/2014/main" id="{3BF2F584-8421-80E5-6434-68425F2CD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5" y="5120884"/>
            <a:ext cx="4192172" cy="11738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387F715-A569-3363-423D-E5C879C0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97" y="4585455"/>
            <a:ext cx="9949856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5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GRAZIE PER L’ATTENZIONE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DAAE9F-1274-9CE7-DFD5-0E5A82247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97" y="1087252"/>
            <a:ext cx="8288033" cy="22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andiera d'Italia - Wikipedia">
            <a:extLst>
              <a:ext uri="{FF2B5EF4-FFF2-40B4-BE49-F238E27FC236}">
                <a16:creationId xmlns:a16="http://schemas.microsoft.com/office/drawing/2014/main" id="{E69CAA66-4441-07A5-FE0D-0ADA3262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59" y="67017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E638A9-3424-816C-6468-FB50158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90" y="67017"/>
            <a:ext cx="8596668" cy="1320800"/>
          </a:xfrm>
        </p:spPr>
        <p:txBody>
          <a:bodyPr anchor="t">
            <a:normAutofit/>
          </a:bodyPr>
          <a:lstStyle/>
          <a:p>
            <a:r>
              <a:rPr lang="it-IT" dirty="0"/>
              <a:t>L’applicazione del regolamento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9041E4-827D-FAC1-3F91-2A78644B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90" y="1004454"/>
            <a:ext cx="10194210" cy="48490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 Regolamento recepito dal D.Lgs. n.178 del 30 ottobre 2014 </a:t>
            </a:r>
          </a:p>
          <a:p>
            <a:pPr lvl="1">
              <a:lnSpc>
                <a:spcPct val="150000"/>
              </a:lnSpc>
            </a:pPr>
            <a:r>
              <a:rPr lang="it-IT" sz="1800" b="0" i="0" dirty="0">
                <a:effectLst/>
                <a:latin typeface="Titillium Web" panose="00000500000000000000" pitchFamily="2" charset="0"/>
              </a:rPr>
              <a:t>Entrata in vigore del provvedimento: 25/12/2014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2500" b="1" i="0" u="sng" dirty="0">
                <a:effectLst/>
                <a:latin typeface="Titillium Web" panose="00000500000000000000" pitchFamily="2" charset="0"/>
              </a:rPr>
              <a:t>Contenuti: 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Titillium Web" panose="00000500000000000000" pitchFamily="2" charset="0"/>
              </a:rPr>
              <a:t>Obbligo dell’iscrizione al RIL (art.4 comma 1 – sanzioni art.6 comma 7 da 500 a 1200 €)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Titillium Web" panose="00000500000000000000" pitchFamily="2" charset="0"/>
              </a:rPr>
              <a:t>Definisce le sanzioni applicate per soggetti che immettono sul mercato europeo legname di provenienza illegale  (NO concessione di licenze FLEGT da </a:t>
            </a:r>
            <a:r>
              <a:rPr lang="it-IT" altLang="it-IT" sz="2000" dirty="0">
                <a:latin typeface="Titillium Web" panose="00000500000000000000" pitchFamily="2" charset="0"/>
              </a:rPr>
              <a:t>2.000 a euro 50.000 o con l'arresto da un mese ad un anno.)</a:t>
            </a:r>
            <a:endParaRPr lang="it-IT" sz="2000" dirty="0">
              <a:latin typeface="Titillium Web" panose="000005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Titillium Web" panose="00000500000000000000" pitchFamily="2" charset="0"/>
              </a:rPr>
              <a:t>Definisce le sanzioni applicate per coloro che non applicano Dovuta Diligenza (art. 6 comma 4) - (da 5 a 5000 € per ogni quintale di prodotto non identificato nel sistema di DD)</a:t>
            </a:r>
          </a:p>
          <a:p>
            <a:pPr lvl="1">
              <a:lnSpc>
                <a:spcPct val="150000"/>
              </a:lnSpc>
            </a:pPr>
            <a:endParaRPr lang="it-IT" sz="1400" dirty="0">
              <a:latin typeface="Titillium Web" panose="00000500000000000000" pitchFamily="2" charset="0"/>
            </a:endParaRPr>
          </a:p>
          <a:p>
            <a:pPr lvl="1">
              <a:lnSpc>
                <a:spcPct val="150000"/>
              </a:lnSpc>
            </a:pP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802493-4B10-2977-718E-3516C835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9B537AA-4DC7-BE26-2925-21BC6763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1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C4BBD-DFE2-6971-9171-16E86BE4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64739" cy="1320800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latin typeface="Titillium Web" panose="00000500000000000000" pitchFamily="2" charset="0"/>
              </a:rPr>
              <a:t>Obbligo dell’iscrizione al RIL (art.4 comma 1 – sanzioni art.6 comma 7 da 500 a 1200 €) </a:t>
            </a:r>
            <a:br>
              <a:rPr lang="it-IT" sz="3600" b="1" dirty="0">
                <a:latin typeface="Titillium Web" panose="00000500000000000000" pitchFamily="2" charset="0"/>
              </a:rPr>
            </a:b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F75634-36C1-7D10-B19E-53E44D4D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500" dirty="0"/>
              <a:t>ISCIZIONE OBBLIGATORIA SOLO PER OPERATORI DEL SETTORE NON IMPRESE BOSCHIVE</a:t>
            </a:r>
          </a:p>
          <a:p>
            <a:r>
              <a:rPr lang="it-IT" dirty="0"/>
              <a:t>Iscrizione su portale SIAN </a:t>
            </a:r>
          </a:p>
          <a:p>
            <a:pPr lvl="1"/>
            <a:r>
              <a:rPr lang="it-IT" dirty="0"/>
              <a:t>Con SPID (molto più semplice)</a:t>
            </a:r>
          </a:p>
          <a:p>
            <a:pPr lvl="1"/>
            <a:r>
              <a:rPr lang="it-IT" dirty="0"/>
              <a:t>Con CNS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PAGAMENTO 20 € iscrizione annuale (</a:t>
            </a:r>
            <a:r>
              <a:rPr lang="it-IT" dirty="0" err="1"/>
              <a:t>pagoPA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COMUNICAZIONE ANNUALE quantitativi ed importi di materiale immesso sul mercato suddiviso per categorie (comunicazione 2023 dati 2022)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E64324-F083-B67E-4706-91EE90B60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4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638A9-3424-816C-6468-FB501586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90" y="67017"/>
            <a:ext cx="8596668" cy="1320800"/>
          </a:xfrm>
        </p:spPr>
        <p:txBody>
          <a:bodyPr anchor="t">
            <a:normAutofit/>
          </a:bodyPr>
          <a:lstStyle/>
          <a:p>
            <a:r>
              <a:rPr lang="it-IT" dirty="0"/>
              <a:t>L’applicazione del regolamento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9041E4-827D-FAC1-3F91-2A78644B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90" y="1632256"/>
            <a:ext cx="7519004" cy="48490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1500" dirty="0"/>
              <a:t> </a:t>
            </a:r>
            <a:r>
              <a:rPr lang="it-IT" sz="1500" i="1" dirty="0">
                <a:solidFill>
                  <a:schemeClr val="bg1">
                    <a:lumMod val="50000"/>
                  </a:schemeClr>
                </a:solidFill>
              </a:rPr>
              <a:t>Regolamento recepito dal D.Lgs. n.178 del 30 ottobre 2014 </a:t>
            </a:r>
          </a:p>
          <a:p>
            <a:pPr>
              <a:lnSpc>
                <a:spcPct val="150000"/>
              </a:lnSpc>
            </a:pPr>
            <a:r>
              <a:rPr lang="it-IT" sz="1400" b="0" i="0" dirty="0">
                <a:effectLst/>
                <a:latin typeface="Titillium Web" panose="00000500000000000000" pitchFamily="2" charset="0"/>
              </a:rPr>
              <a:t>…..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it-IT" sz="2500" b="1" i="0" u="sng" dirty="0">
                <a:effectLst/>
                <a:latin typeface="Titillium Web" panose="00000500000000000000" pitchFamily="2" charset="0"/>
              </a:rPr>
              <a:t>Contenuti: 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Titillium Web" panose="00000500000000000000" pitchFamily="2" charset="0"/>
              </a:rPr>
              <a:t>Obbligo di conservazione della documentazione per 5 anni (sanzione dal 150 a 1500 €)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Titillium Web" panose="00000500000000000000" pitchFamily="2" charset="0"/>
              </a:rPr>
              <a:t>Obbligo della conservazione dei nominativi dei FORNITORI e degli ACQUIRENTI per 5 anni (sanzione dal 150 a 1500 €)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it-IT" sz="1400" dirty="0"/>
          </a:p>
        </p:txBody>
      </p:sp>
      <p:pic>
        <p:nvPicPr>
          <p:cNvPr id="2050" name="Picture 2" descr="Bandiera d'Italia - Wikipedia">
            <a:extLst>
              <a:ext uri="{FF2B5EF4-FFF2-40B4-BE49-F238E27FC236}">
                <a16:creationId xmlns:a16="http://schemas.microsoft.com/office/drawing/2014/main" id="{E13BF28F-B32D-C8C3-9D45-CB9251D85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r="22933" b="1"/>
          <a:stretch/>
        </p:blipFill>
        <p:spPr bwMode="auto">
          <a:xfrm>
            <a:off x="8521033" y="2115620"/>
            <a:ext cx="3145536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3802493-4B10-2977-718E-3516C835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9B537AA-4DC7-BE26-2925-21BC67633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6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B72247-6E25-E0DD-2739-D21F155B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Soggetti</a:t>
            </a:r>
            <a:r>
              <a:rPr lang="en-US" dirty="0"/>
              <a:t> </a:t>
            </a:r>
            <a:r>
              <a:rPr lang="en-US" dirty="0" err="1"/>
              <a:t>coinvolti</a:t>
            </a:r>
            <a:r>
              <a:rPr lang="en-US" dirty="0"/>
              <a:t> </a:t>
            </a:r>
            <a:r>
              <a:rPr lang="en-US" dirty="0" err="1"/>
              <a:t>nell’applicazione</a:t>
            </a:r>
            <a:r>
              <a:rPr lang="en-US" dirty="0"/>
              <a:t> del </a:t>
            </a:r>
            <a:r>
              <a:rPr lang="en-US" dirty="0" err="1"/>
              <a:t>regolamento</a:t>
            </a:r>
            <a:r>
              <a:rPr lang="en-US" dirty="0"/>
              <a:t> 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(UE) 995/2010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3B6C3F-6945-02E5-14C4-C6B22982CC50}"/>
              </a:ext>
            </a:extLst>
          </p:cNvPr>
          <p:cNvSpPr txBox="1"/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3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OPERATORE</a:t>
            </a:r>
            <a:r>
              <a:rPr lang="it-IT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persona fisica o giuridica che immette </a:t>
            </a:r>
            <a:r>
              <a:rPr lang="it-IT" sz="3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la prima volta </a:t>
            </a:r>
            <a:r>
              <a:rPr lang="it-IT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sul mercato europeo materiale legnoso e prodotti da esso derivati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it-IT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3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COMMERCIANTE</a:t>
            </a:r>
            <a:r>
              <a:rPr lang="it-IT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persona fisica o giuridica che, nell’ambito di un’attività </a:t>
            </a:r>
            <a:r>
              <a:rPr lang="it-IT" sz="3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COMMERCIALE</a:t>
            </a:r>
            <a:r>
              <a:rPr lang="it-IT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vende o acquista legno e prodotti da esso derivati già immessi sul mercato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69EAB-09C2-F21C-2276-E0F76929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90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B72247-6E25-E0DD-2739-D21F155B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dirty="0">
                <a:solidFill>
                  <a:srgbClr val="92D050"/>
                </a:solidFill>
              </a:rPr>
              <a:t>Soggetti coinvolti nell’applicazione del regolamento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9C4E07-E942-F2E5-2504-7BC3EAFF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301" y="2149453"/>
            <a:ext cx="6085460" cy="3286147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69EAB-09C2-F21C-2276-E0F769299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39" y="6104694"/>
            <a:ext cx="1050861" cy="7533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796A70-8DB8-9693-E453-23239E175270}"/>
              </a:ext>
            </a:extLst>
          </p:cNvPr>
          <p:cNvSpPr txBox="1"/>
          <p:nvPr/>
        </p:nvSpPr>
        <p:spPr>
          <a:xfrm>
            <a:off x="673754" y="2774423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u="sng" dirty="0">
                <a:solidFill>
                  <a:schemeClr val="bg1"/>
                </a:solidFill>
              </a:rPr>
              <a:t> OPERATORE</a:t>
            </a:r>
            <a:r>
              <a:rPr lang="it-IT" sz="1500" dirty="0">
                <a:solidFill>
                  <a:schemeClr val="bg1"/>
                </a:solidFill>
              </a:rPr>
              <a:t>: persona fisica o giuridica che immette per la prima volta sul mercato europeo materiale legnoso e prodotti da esso derivati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it-IT" sz="1500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it-IT" sz="1500" dirty="0">
                <a:solidFill>
                  <a:schemeClr val="bg1"/>
                </a:solidFill>
              </a:rPr>
              <a:t> </a:t>
            </a:r>
            <a:r>
              <a:rPr lang="it-IT" sz="1500" u="sng" dirty="0">
                <a:solidFill>
                  <a:schemeClr val="bg1"/>
                </a:solidFill>
              </a:rPr>
              <a:t>COMMERCIANTE:</a:t>
            </a:r>
            <a:r>
              <a:rPr lang="it-IT" sz="1500" dirty="0">
                <a:solidFill>
                  <a:schemeClr val="bg1"/>
                </a:solidFill>
              </a:rPr>
              <a:t> persona fisica o giuridica che, nell’ambito di un’attività commerciale, vende o acquista legno e prodotti da esso derivati già immessi sul mercato</a:t>
            </a:r>
          </a:p>
        </p:txBody>
      </p:sp>
    </p:spTree>
    <p:extLst>
      <p:ext uri="{BB962C8B-B14F-4D97-AF65-F5344CB8AC3E}">
        <p14:creationId xmlns:p14="http://schemas.microsoft.com/office/powerpoint/2010/main" val="123359375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2201</Words>
  <Application>Microsoft Office PowerPoint</Application>
  <PresentationFormat>Widescreen</PresentationFormat>
  <Paragraphs>220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Calibri</vt:lpstr>
      <vt:lpstr>Titillium Web</vt:lpstr>
      <vt:lpstr>Trebuchet MS</vt:lpstr>
      <vt:lpstr>Wingdings 3</vt:lpstr>
      <vt:lpstr>Sfaccettatura</vt:lpstr>
      <vt:lpstr>L’applicazione del regolamento n.995/2010 </vt:lpstr>
      <vt:lpstr>Presentazione standard di PowerPoint</vt:lpstr>
      <vt:lpstr>Presentazione standard di PowerPoint</vt:lpstr>
      <vt:lpstr>Presentazione standard di PowerPoint</vt:lpstr>
      <vt:lpstr>L’applicazione del regolamento in ITALIA</vt:lpstr>
      <vt:lpstr>Obbligo dell’iscrizione al RIL (art.4 comma 1 – sanzioni art.6 comma 7 da 500 a 1200 €)  </vt:lpstr>
      <vt:lpstr>L’applicazione del regolamento in ITALIA</vt:lpstr>
      <vt:lpstr>Soggetti coinvolti nell’applicazione del regolamento (UE) 995/2010</vt:lpstr>
      <vt:lpstr>Soggetti coinvolti nell’applicazione del regolamento</vt:lpstr>
      <vt:lpstr>Soggetti coinvolti nell’applicazione del regolamento</vt:lpstr>
      <vt:lpstr>Presentazione standard di PowerPoint</vt:lpstr>
      <vt:lpstr>Presentazione standard di PowerPoint</vt:lpstr>
      <vt:lpstr>Presentazione standard di PowerPoint</vt:lpstr>
      <vt:lpstr>RICAPITOLANDO … Chi non è soggetto?</vt:lpstr>
      <vt:lpstr>OPERATORI - OBBLIGHI</vt:lpstr>
      <vt:lpstr>MODALITA’ OPERATIVE:  TENUTA DEL REGISTRO DI Dovuta Diligenza   Linee guida Regione Lombardia - Piemonte</vt:lpstr>
      <vt:lpstr>Presentazione standard di PowerPoint</vt:lpstr>
      <vt:lpstr>MODALITA’ OPERATIVE: TENUTA DEL REGISTRO DI Dovuta Diligenza linee guida regione Lombardia - Piemonte</vt:lpstr>
      <vt:lpstr>Presentazione standard di PowerPoint</vt:lpstr>
      <vt:lpstr>MODALITA’ OPERATIVE: TENUTA DEL REGISTRO DI Dovuta Diligenza linee guida regione Lombardia - Piemonte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Criticità </vt:lpstr>
      <vt:lpstr>Criticità </vt:lpstr>
      <vt:lpstr>Criticità </vt:lpstr>
      <vt:lpstr>Criticità </vt:lpstr>
      <vt:lpstr>Criticità </vt:lpstr>
      <vt:lpstr>Criticità </vt:lpstr>
      <vt:lpstr>Accesso alle informazioni:  descrizione delle informazioni relative al lotto </vt:lpstr>
      <vt:lpstr>Accesso alle informazioni: descrizione delle informazioni relative al lotto </vt:lpstr>
      <vt:lpstr>Valutazione del rischio</vt:lpstr>
      <vt:lpstr>Mitigazione del rischio – SE NON TRASCURABILE</vt:lpstr>
      <vt:lpstr>Obiettivo degli operatori forestali  </vt:lpstr>
      <vt:lpstr>LINK UTILI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L’applicazione del regolamento n.995/2010 </dc:title>
  <dc:creator>GIULIA NOCELLA</dc:creator>
  <cp:lastModifiedBy>GIULIA NOCELLA</cp:lastModifiedBy>
  <cp:revision>3</cp:revision>
  <dcterms:created xsi:type="dcterms:W3CDTF">2023-04-11T07:45:35Z</dcterms:created>
  <dcterms:modified xsi:type="dcterms:W3CDTF">2023-04-11T14:37:25Z</dcterms:modified>
</cp:coreProperties>
</file>